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50" r:id="rId5"/>
    <p:sldId id="351" r:id="rId6"/>
    <p:sldId id="352" r:id="rId7"/>
    <p:sldId id="353" r:id="rId8"/>
    <p:sldId id="354" r:id="rId9"/>
    <p:sldId id="355" r:id="rId10"/>
    <p:sldId id="356" r:id="rId11"/>
    <p:sldId id="358" r:id="rId12"/>
    <p:sldId id="359" r:id="rId13"/>
    <p:sldId id="360" r:id="rId14"/>
    <p:sldId id="361" r:id="rId1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el Gingrich" initials="MG" lastIdx="8" clrIdx="0">
    <p:extLst>
      <p:ext uri="{19B8F6BF-5375-455C-9EA6-DF929625EA0E}">
        <p15:presenceInfo xmlns:p15="http://schemas.microsoft.com/office/powerpoint/2012/main" userId="S-1-5-21-416751792-971454018-1221738049-72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19C"/>
    <a:srgbClr val="0182A9"/>
    <a:srgbClr val="E9EFF7"/>
    <a:srgbClr val="000000"/>
    <a:srgbClr val="01627F"/>
    <a:srgbClr val="FFFFFF"/>
    <a:srgbClr val="B4DED8"/>
    <a:srgbClr val="011EA9"/>
    <a:srgbClr val="FBFBFB"/>
    <a:srgbClr val="AFC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87616" autoAdjust="0"/>
  </p:normalViewPr>
  <p:slideViewPr>
    <p:cSldViewPr snapToGrid="0">
      <p:cViewPr varScale="1">
        <p:scale>
          <a:sx n="74" d="100"/>
          <a:sy n="74" d="100"/>
        </p:scale>
        <p:origin x="78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80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22</c:v>
                </c:pt>
                <c:pt idx="1">
                  <c:v>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12</c:v>
                </c:pt>
                <c:pt idx="1">
                  <c:v>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37</c:v>
                </c:pt>
                <c:pt idx="1">
                  <c:v>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lnSpc>
                <a:spcPct val="80000"/>
              </a:lnSpc>
              <a:defRPr sz="1100" b="1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smtClean="0">
                <a:solidFill>
                  <a:schemeClr val="accent1"/>
                </a:solidFill>
              </a:rPr>
              <a:t>ACEs have been found to have a graded dose-response</a:t>
            </a:r>
            <a:r>
              <a:rPr lang="en-US" sz="1600" b="1" baseline="0" dirty="0" smtClean="0">
                <a:solidFill>
                  <a:schemeClr val="accent1"/>
                </a:solidFill>
              </a:rPr>
              <a:t> relationship with 40+ outcomes to date.</a:t>
            </a:r>
            <a:endParaRPr lang="en-US" sz="1600" b="1" dirty="0">
              <a:solidFill>
                <a:schemeClr val="accent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ct val="80000"/>
            </a:lnSpc>
            <a:defRPr sz="1100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# of ACEs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# of ACEs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# of ACEs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# of ACEs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# of ACEs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 ≥5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# of ACEs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3"/>
        <c:overlap val="-25"/>
        <c:axId val="2054580624"/>
        <c:axId val="2054576272"/>
      </c:barChart>
      <c:catAx>
        <c:axId val="205458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4576272"/>
        <c:crosses val="autoZero"/>
        <c:auto val="1"/>
        <c:lblAlgn val="ctr"/>
        <c:lblOffset val="100"/>
        <c:noMultiLvlLbl val="0"/>
      </c:catAx>
      <c:valAx>
        <c:axId val="2054576272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Risk for Negative Health and </a:t>
                </a:r>
                <a:br>
                  <a:rPr lang="en-US" dirty="0" smtClean="0"/>
                </a:br>
                <a:r>
                  <a:rPr lang="en-US" dirty="0" smtClean="0"/>
                  <a:t>Well-Being Outcomes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2054580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5477D64F-8F06-48DA-B910-475A6D842B0C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6409AF1B-8C89-474E-BF6D-B2D4FD7C1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694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CED0E178-DE08-45EB-9074-A044DA5209D9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6C2FC99B-041F-4F6D-B65A-4F0C77E8B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893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FC99B-041F-4F6D-B65A-4F0C77E8B5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53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BDF8C-02B0-4ABD-9F06-DDD206638A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32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FC99B-041F-4F6D-B65A-4F0C77E8B5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18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FC99B-041F-4F6D-B65A-4F0C77E8B5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55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BDF8C-02B0-4ABD-9F06-DDD206638A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87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FC99B-041F-4F6D-B65A-4F0C77E8B5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5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FC99B-041F-4F6D-B65A-4F0C77E8B5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32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4" r="24805" b="78468"/>
          <a:stretch/>
        </p:blipFill>
        <p:spPr bwMode="auto">
          <a:xfrm>
            <a:off x="0" y="6175019"/>
            <a:ext cx="9144000" cy="6844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7501" y="1671470"/>
            <a:ext cx="7929000" cy="2155185"/>
          </a:xfrm>
        </p:spPr>
        <p:txBody>
          <a:bodyPr anchor="ctr"/>
          <a:lstStyle>
            <a:lvl1pPr>
              <a:defRPr sz="4050">
                <a:solidFill>
                  <a:schemeClr val="accent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dirty="0" smtClean="0"/>
              <a:t>Click to add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501" y="3932100"/>
            <a:ext cx="7929000" cy="1707928"/>
          </a:xfrm>
        </p:spPr>
        <p:txBody>
          <a:bodyPr anchor="t">
            <a:noAutofit/>
          </a:bodyPr>
          <a:lstStyle>
            <a:lvl1pPr marL="0" indent="0" algn="l">
              <a:buNone/>
              <a:defRPr sz="2200" spc="-50" baseline="0">
                <a:solidFill>
                  <a:schemeClr val="accent2">
                    <a:lumMod val="50000"/>
                  </a:schemeClr>
                </a:solidFill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event title, date, and presenter name(s)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07501" y="5684992"/>
            <a:ext cx="7929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 smtClean="0">
                <a:solidFill>
                  <a:schemeClr val="tx2"/>
                </a:solidFill>
              </a:rPr>
              <a:t>Trauma-Informed Care Implementation Resource Center is a Center for Health Care Strategies website developed with support from the Robert Wood Johnson Foundation. The views expressed here do not necessarily reflect the views of the Foundation.</a:t>
            </a:r>
            <a:endParaRPr lang="en-US" sz="1100" i="1" dirty="0">
              <a:solidFill>
                <a:schemeClr val="tx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" t="11872" b="14915"/>
          <a:stretch/>
        </p:blipFill>
        <p:spPr>
          <a:xfrm>
            <a:off x="607501" y="581015"/>
            <a:ext cx="2431228" cy="54864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6982046" y="6422342"/>
            <a:ext cx="1891543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sz="1100" b="1" spc="-20" dirty="0" smtClean="0">
                <a:solidFill>
                  <a:schemeClr val="bg1"/>
                </a:solidFill>
              </a:rPr>
              <a:t>TraumaInformedCare.chcs.org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4" r="24805" b="78468"/>
          <a:stretch/>
        </p:blipFill>
        <p:spPr bwMode="auto">
          <a:xfrm>
            <a:off x="0" y="6175019"/>
            <a:ext cx="9144000" cy="6844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8636" y="6346169"/>
            <a:ext cx="631911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  <a:effectLst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982046" y="6422342"/>
            <a:ext cx="1891543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sz="1100" b="1" spc="-20" dirty="0" smtClean="0">
                <a:solidFill>
                  <a:schemeClr val="bg1"/>
                </a:solidFill>
              </a:rPr>
              <a:t>TraumaInformedCare.chcs.org</a:t>
            </a:r>
          </a:p>
        </p:txBody>
      </p:sp>
    </p:spTree>
    <p:extLst>
      <p:ext uri="{BB962C8B-B14F-4D97-AF65-F5344CB8AC3E}">
        <p14:creationId xmlns:p14="http://schemas.microsoft.com/office/powerpoint/2010/main" val="65904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4" r="24805" b="78468"/>
          <a:stretch/>
        </p:blipFill>
        <p:spPr bwMode="auto">
          <a:xfrm>
            <a:off x="0" y="6175019"/>
            <a:ext cx="9144000" cy="6844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338637" y="1636294"/>
            <a:ext cx="7910014" cy="4618681"/>
          </a:xfrm>
        </p:spPr>
        <p:txBody>
          <a:bodyPr/>
          <a:lstStyle>
            <a:lvl1pPr>
              <a:buSzPct val="100000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57185" indent="-214303">
              <a:buClr>
                <a:schemeClr val="accent4"/>
              </a:buClr>
              <a:buSzPct val="125000"/>
              <a:buFont typeface="Calibri" panose="020F0502020204030204" pitchFamily="34" charset="0"/>
              <a:buChar char="»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57207" indent="-171442">
              <a:buClr>
                <a:schemeClr val="accent3"/>
              </a:buClr>
              <a:buSzPct val="50000"/>
              <a:buFont typeface="Wingdings 2" panose="05020102010507070707" pitchFamily="18" charset="2"/>
              <a:buChar char="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200090" indent="-171442">
              <a:buClr>
                <a:schemeClr val="accent2"/>
              </a:buClr>
              <a:buSzPct val="125000"/>
              <a:buFont typeface="Calibri" panose="020F0502020204030204" pitchFamily="34" charset="0"/>
              <a:buChar char="»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542974" indent="-171442">
              <a:buClr>
                <a:schemeClr val="accent6"/>
              </a:buClr>
              <a:buSzPct val="75000"/>
              <a:buFont typeface="Wingdings 2" panose="05020102010507070707" pitchFamily="18" charset="2"/>
              <a:buChar char="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982046" y="6422342"/>
            <a:ext cx="1891543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sz="1100" b="1" spc="-20" dirty="0" smtClean="0">
                <a:solidFill>
                  <a:schemeClr val="bg1"/>
                </a:solidFill>
              </a:rPr>
              <a:t>TraumaInformedCare.chcs.org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8636" y="6346169"/>
            <a:ext cx="631911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  <a:effectLst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4" r="24805" b="78468"/>
          <a:stretch/>
        </p:blipFill>
        <p:spPr bwMode="auto">
          <a:xfrm>
            <a:off x="0" y="6175019"/>
            <a:ext cx="9144000" cy="6844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460373" y="1710614"/>
            <a:ext cx="1219200" cy="1216152"/>
          </a:xfrm>
          <a:solidFill>
            <a:schemeClr val="bg2"/>
          </a:solidFill>
          <a:ln w="19050">
            <a:solidFill>
              <a:schemeClr val="bg1"/>
            </a:solidFill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marL="0" indent="0">
              <a:lnSpc>
                <a:spcPct val="90000"/>
              </a:lnSpc>
              <a:buNone/>
              <a:defRPr sz="1600" baseline="0"/>
            </a:lvl1pPr>
          </a:lstStyle>
          <a:p>
            <a:r>
              <a:rPr lang="en-US" dirty="0" smtClean="0"/>
              <a:t>Double-click to add photo</a:t>
            </a:r>
          </a:p>
        </p:txBody>
      </p:sp>
      <p:sp>
        <p:nvSpPr>
          <p:cNvPr id="27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60373" y="3215564"/>
            <a:ext cx="1219200" cy="1216152"/>
          </a:xfrm>
          <a:solidFill>
            <a:schemeClr val="bg2"/>
          </a:solidFill>
          <a:ln w="19050">
            <a:solidFill>
              <a:schemeClr val="bg1"/>
            </a:solidFill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marL="0" indent="0">
              <a:lnSpc>
                <a:spcPct val="90000"/>
              </a:lnSpc>
              <a:buNone/>
              <a:defRPr sz="1600" baseline="0"/>
            </a:lvl1pPr>
          </a:lstStyle>
          <a:p>
            <a:r>
              <a:rPr lang="en-US" dirty="0" smtClean="0"/>
              <a:t>Double-click to add photo</a:t>
            </a:r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60373" y="4720514"/>
            <a:ext cx="1219200" cy="1216152"/>
          </a:xfrm>
          <a:solidFill>
            <a:schemeClr val="bg2"/>
          </a:solidFill>
          <a:ln w="19050">
            <a:solidFill>
              <a:schemeClr val="bg1"/>
            </a:solidFill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marL="0" indent="0">
              <a:lnSpc>
                <a:spcPct val="90000"/>
              </a:lnSpc>
              <a:buNone/>
              <a:defRPr sz="1600" baseline="0"/>
            </a:lvl1pPr>
          </a:lstStyle>
          <a:p>
            <a:r>
              <a:rPr lang="en-US" dirty="0" smtClean="0"/>
              <a:t>Double-click to add photo</a:t>
            </a:r>
          </a:p>
        </p:txBody>
      </p:sp>
      <p:sp>
        <p:nvSpPr>
          <p:cNvPr id="29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626506" y="1710614"/>
            <a:ext cx="1219200" cy="1216152"/>
          </a:xfrm>
          <a:solidFill>
            <a:schemeClr val="bg2"/>
          </a:solidFill>
          <a:ln w="19050">
            <a:solidFill>
              <a:schemeClr val="bg1"/>
            </a:solidFill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marL="0" indent="0">
              <a:lnSpc>
                <a:spcPct val="90000"/>
              </a:lnSpc>
              <a:buNone/>
              <a:defRPr sz="1600" baseline="0"/>
            </a:lvl1pPr>
          </a:lstStyle>
          <a:p>
            <a:r>
              <a:rPr lang="en-US" dirty="0" smtClean="0"/>
              <a:t>Double-click to add photo</a:t>
            </a:r>
          </a:p>
        </p:txBody>
      </p:sp>
      <p:sp>
        <p:nvSpPr>
          <p:cNvPr id="30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626506" y="3215564"/>
            <a:ext cx="1219200" cy="1216152"/>
          </a:xfrm>
          <a:solidFill>
            <a:schemeClr val="bg2"/>
          </a:solidFill>
          <a:ln w="19050">
            <a:solidFill>
              <a:schemeClr val="bg1"/>
            </a:solidFill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marL="0" indent="0">
              <a:lnSpc>
                <a:spcPct val="90000"/>
              </a:lnSpc>
              <a:buNone/>
              <a:defRPr sz="1600" baseline="0"/>
            </a:lvl1pPr>
          </a:lstStyle>
          <a:p>
            <a:r>
              <a:rPr lang="en-US" dirty="0" smtClean="0"/>
              <a:t>Double-click to add photo</a:t>
            </a:r>
          </a:p>
        </p:txBody>
      </p:sp>
      <p:sp>
        <p:nvSpPr>
          <p:cNvPr id="31" name="Picture Placeholder 5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626506" y="4720514"/>
            <a:ext cx="1219200" cy="1216152"/>
          </a:xfrm>
          <a:solidFill>
            <a:schemeClr val="bg2"/>
          </a:solidFill>
          <a:ln w="19050">
            <a:solidFill>
              <a:schemeClr val="bg1"/>
            </a:solidFill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 marL="0" indent="0">
              <a:lnSpc>
                <a:spcPct val="90000"/>
              </a:lnSpc>
              <a:buNone/>
              <a:defRPr sz="1600" baseline="0"/>
            </a:lvl1pPr>
          </a:lstStyle>
          <a:p>
            <a:r>
              <a:rPr lang="en-US" dirty="0" smtClean="0"/>
              <a:t>Double-click to add photo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901027" y="1732977"/>
            <a:ext cx="2510106" cy="119378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 baseline="0"/>
            </a:lvl1pPr>
          </a:lstStyle>
          <a:p>
            <a:pPr lvl="0"/>
            <a:r>
              <a:rPr lang="en-US" dirty="0" smtClean="0"/>
              <a:t>Name, Title, Organization</a:t>
            </a:r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1897986" y="3226745"/>
            <a:ext cx="2510106" cy="119378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/>
            </a:lvl1pPr>
          </a:lstStyle>
          <a:p>
            <a:pPr lvl="0"/>
            <a:r>
              <a:rPr lang="en-US" dirty="0" smtClean="0"/>
              <a:t>Name, Title, Organization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1894945" y="4720513"/>
            <a:ext cx="2510106" cy="119378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/>
            </a:lvl1pPr>
          </a:lstStyle>
          <a:p>
            <a:pPr lvl="0"/>
            <a:r>
              <a:rPr lang="en-US" dirty="0" smtClean="0"/>
              <a:t>Name, Title, Organization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6061079" y="1732977"/>
            <a:ext cx="2510106" cy="119378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/>
            </a:lvl1pPr>
          </a:lstStyle>
          <a:p>
            <a:pPr lvl="0"/>
            <a:r>
              <a:rPr lang="en-US" dirty="0" smtClean="0"/>
              <a:t>Name, Title, Organization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6061079" y="3226744"/>
            <a:ext cx="2510106" cy="119378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/>
            </a:lvl1pPr>
          </a:lstStyle>
          <a:p>
            <a:pPr lvl="0"/>
            <a:r>
              <a:rPr lang="en-US" dirty="0" smtClean="0"/>
              <a:t>Name, Title, Organization</a:t>
            </a: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6061079" y="4720511"/>
            <a:ext cx="2510106" cy="119378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/>
            </a:lvl1pPr>
          </a:lstStyle>
          <a:p>
            <a:pPr lvl="0"/>
            <a:r>
              <a:rPr lang="en-US" dirty="0" smtClean="0"/>
              <a:t>Name, Title, Organization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6982046" y="6422342"/>
            <a:ext cx="1891543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sz="1100" b="1" spc="-20" dirty="0" smtClean="0">
                <a:solidFill>
                  <a:schemeClr val="bg1"/>
                </a:solidFill>
              </a:rPr>
              <a:t>TraumaInformedCare.chcs.org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8636" y="6346169"/>
            <a:ext cx="631911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  <a:effectLst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7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Turquois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4" r="24805" b="78468"/>
          <a:stretch/>
        </p:blipFill>
        <p:spPr bwMode="auto">
          <a:xfrm>
            <a:off x="0" y="6175019"/>
            <a:ext cx="9144000" cy="6844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611468" y="2694600"/>
            <a:ext cx="7921064" cy="1468800"/>
          </a:xfrm>
        </p:spPr>
        <p:txBody>
          <a:bodyPr anchor="ctr"/>
          <a:lstStyle>
            <a:lvl1pPr marL="914400" indent="0" algn="l">
              <a:defRPr sz="4400" b="0" cap="none">
                <a:solidFill>
                  <a:schemeClr val="accent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dirty="0" smtClean="0"/>
              <a:t>Click to add transition slide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501" y="4334932"/>
            <a:ext cx="7929000" cy="1861351"/>
          </a:xfrm>
        </p:spPr>
        <p:txBody>
          <a:bodyPr anchor="t">
            <a:noAutofit/>
          </a:bodyPr>
          <a:lstStyle>
            <a:lvl1pPr marL="914400" indent="0" algn="l">
              <a:buNone/>
              <a:defRPr sz="2400" i="0" spc="-50" baseline="0"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sub-title as needed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6982046" y="6422342"/>
            <a:ext cx="1891543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sz="1100" b="1" spc="-20" dirty="0" smtClean="0">
                <a:solidFill>
                  <a:schemeClr val="bg1"/>
                </a:solidFill>
              </a:rPr>
              <a:t>TraumaInformedCare.chcs.org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" t="11872" b="14915"/>
          <a:stretch/>
        </p:blipFill>
        <p:spPr>
          <a:xfrm>
            <a:off x="607501" y="581015"/>
            <a:ext cx="2431228" cy="548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4" r="24805" b="78468"/>
          <a:stretch/>
        </p:blipFill>
        <p:spPr bwMode="auto">
          <a:xfrm>
            <a:off x="0" y="6175019"/>
            <a:ext cx="9144000" cy="6844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8636" y="1636295"/>
            <a:ext cx="4164805" cy="4596068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65" y="1636294"/>
            <a:ext cx="4164801" cy="4596063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982046" y="6422342"/>
            <a:ext cx="1891543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sz="1100" b="1" spc="-20" dirty="0" smtClean="0">
                <a:solidFill>
                  <a:schemeClr val="bg1"/>
                </a:solidFill>
              </a:rPr>
              <a:t>TraumaInformedCare.chcs.org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8636" y="6346169"/>
            <a:ext cx="631911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  <a:effectLst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- 2 Boxes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4" r="24805" b="78468"/>
          <a:stretch/>
        </p:blipFill>
        <p:spPr bwMode="auto">
          <a:xfrm>
            <a:off x="0" y="6175019"/>
            <a:ext cx="9144000" cy="6844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38639" y="1592018"/>
            <a:ext cx="4164804" cy="576262"/>
          </a:xfrm>
          <a:solidFill>
            <a:schemeClr val="accent1"/>
          </a:solidFill>
          <a:ln w="9525"/>
          <a:effectLst>
            <a:outerShdw blurRad="38100" dist="38100" dir="5400000" algn="t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bg1"/>
                </a:solidFill>
                <a:effectLst>
                  <a:outerShdw blurRad="38100" dist="25400" dir="54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blackGray">
          <a:xfrm>
            <a:off x="338636" y="2168280"/>
            <a:ext cx="4164807" cy="4031183"/>
          </a:xfrm>
          <a:solidFill>
            <a:srgbClr val="FBFBFB"/>
          </a:solidFill>
          <a:ln w="9525">
            <a:solidFill>
              <a:schemeClr val="bg1"/>
            </a:solidFill>
          </a:ln>
          <a:effectLst>
            <a:outerShdw blurRad="38100" dist="38100" dir="5400000" algn="ctr" rotWithShape="0">
              <a:srgbClr val="000000">
                <a:alpha val="20000"/>
              </a:srgbClr>
            </a:outerShdw>
          </a:effectLst>
        </p:spPr>
        <p:txBody>
          <a:bodyPr anchor="t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0565" y="1592018"/>
            <a:ext cx="4164801" cy="576262"/>
          </a:xfrm>
          <a:solidFill>
            <a:schemeClr val="accent1"/>
          </a:solidFill>
          <a:ln w="9525"/>
          <a:effectLst>
            <a:outerShdw blurRad="38100" dist="38100" dir="5400000" algn="t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bg1"/>
                </a:solidFill>
                <a:effectLst>
                  <a:outerShdw blurRad="38100" dist="25400" dir="54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blackGray">
          <a:xfrm>
            <a:off x="4640565" y="2168280"/>
            <a:ext cx="4164801" cy="4031183"/>
          </a:xfrm>
          <a:solidFill>
            <a:srgbClr val="FBFBFB"/>
          </a:solidFill>
          <a:ln w="9525">
            <a:solidFill>
              <a:schemeClr val="bg1"/>
            </a:solidFill>
          </a:ln>
          <a:effectLst>
            <a:outerShdw blurRad="38100" dist="38100" dir="5400000" algn="ctr" rotWithShape="0">
              <a:srgbClr val="000000">
                <a:alpha val="20000"/>
              </a:srgbClr>
            </a:outerShdw>
          </a:effectLst>
        </p:spPr>
        <p:txBody>
          <a:bodyPr anchor="t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6982046" y="6422342"/>
            <a:ext cx="1891543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sz="1100" b="1" spc="-20" dirty="0" smtClean="0">
                <a:solidFill>
                  <a:schemeClr val="bg1"/>
                </a:solidFill>
              </a:rPr>
              <a:t>TraumaInformedCare.chcs.org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8636" y="6346169"/>
            <a:ext cx="631911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  <a:effectLst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70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Squar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4" r="24805" b="78468"/>
          <a:stretch/>
        </p:blipFill>
        <p:spPr bwMode="auto">
          <a:xfrm>
            <a:off x="0" y="6175019"/>
            <a:ext cx="9144000" cy="6844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38639" y="1541216"/>
            <a:ext cx="4164804" cy="411480"/>
          </a:xfrm>
          <a:solidFill>
            <a:schemeClr val="accent1"/>
          </a:solidFill>
          <a:ln w="9525"/>
          <a:effectLst>
            <a:outerShdw blurRad="38100" dist="38100" dir="5400000" algn="t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400" b="1" spc="-50" baseline="0">
                <a:solidFill>
                  <a:schemeClr val="bg1"/>
                </a:solidFill>
                <a:effectLst>
                  <a:outerShdw blurRad="38100" dist="25400" dir="54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blackGray">
          <a:xfrm>
            <a:off x="338635" y="1952696"/>
            <a:ext cx="4164807" cy="1828800"/>
          </a:xfrm>
          <a:solidFill>
            <a:srgbClr val="FBFBFB"/>
          </a:solidFill>
          <a:ln w="9525">
            <a:solidFill>
              <a:schemeClr val="bg1"/>
            </a:solidFill>
          </a:ln>
          <a:effectLst>
            <a:outerShdw blurRad="38100" dist="38100" dir="5400000" algn="ctr" rotWithShape="0">
              <a:srgbClr val="000000">
                <a:alpha val="20000"/>
              </a:srgbClr>
            </a:outerShdw>
          </a:effectLst>
        </p:spPr>
        <p:txBody>
          <a:bodyPr anchor="t">
            <a:noAutofit/>
          </a:bodyPr>
          <a:lstStyle>
            <a:lvl1pPr marL="168275" indent="-168275">
              <a:defRPr sz="1800"/>
            </a:lvl1pPr>
            <a:lvl2pPr marL="346075" indent="-150813">
              <a:defRPr sz="1600"/>
            </a:lvl2pPr>
            <a:lvl3pPr marL="568325" indent="-169863">
              <a:defRPr sz="1400"/>
            </a:lvl3pPr>
            <a:lvl4pPr marL="798513" indent="-169863">
              <a:defRPr sz="1050"/>
            </a:lvl4pPr>
            <a:lvl5pPr marL="968375" indent="-169863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0565" y="1541216"/>
            <a:ext cx="4164801" cy="411480"/>
          </a:xfrm>
          <a:solidFill>
            <a:schemeClr val="accent1"/>
          </a:solidFill>
          <a:ln w="9525"/>
          <a:effectLst>
            <a:outerShdw blurRad="38100" dist="38100" dir="5400000" algn="t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400" b="1" spc="-50" baseline="0">
                <a:solidFill>
                  <a:schemeClr val="bg1"/>
                </a:solidFill>
                <a:effectLst>
                  <a:outerShdw blurRad="38100" dist="25400" dir="54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 userDrawn="1">
            <p:ph type="body" idx="13"/>
          </p:nvPr>
        </p:nvSpPr>
        <p:spPr bwMode="gray">
          <a:xfrm>
            <a:off x="338638" y="3935384"/>
            <a:ext cx="4164804" cy="411480"/>
          </a:xfrm>
          <a:solidFill>
            <a:schemeClr val="accent1"/>
          </a:solidFill>
          <a:ln w="9525"/>
          <a:effectLst>
            <a:outerShdw blurRad="38100" dist="38100" dir="5400000" algn="t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400" b="1" spc="-50" baseline="0">
                <a:solidFill>
                  <a:schemeClr val="bg1"/>
                </a:solidFill>
                <a:effectLst>
                  <a:outerShdw blurRad="38100" dist="25400" dir="54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4"/>
          <p:cNvSpPr>
            <a:spLocks noGrp="1"/>
          </p:cNvSpPr>
          <p:nvPr userDrawn="1">
            <p:ph type="body" sz="quarter" idx="15"/>
          </p:nvPr>
        </p:nvSpPr>
        <p:spPr bwMode="gray">
          <a:xfrm>
            <a:off x="4640564" y="3935384"/>
            <a:ext cx="4164801" cy="411480"/>
          </a:xfrm>
          <a:solidFill>
            <a:schemeClr val="accent1"/>
          </a:solidFill>
          <a:ln w="9525"/>
          <a:effectLst>
            <a:outerShdw blurRad="38100" dist="38100" dir="5400000" algn="t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2400" b="1" spc="-50" baseline="0">
                <a:solidFill>
                  <a:schemeClr val="bg1"/>
                </a:solidFill>
                <a:effectLst>
                  <a:outerShdw blurRad="38100" dist="25400" dir="5400000" algn="tl" rotWithShape="0">
                    <a:prstClr val="black">
                      <a:alpha val="20000"/>
                    </a:prstClr>
                  </a:outerShdw>
                </a:effectLst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16"/>
          </p:nvPr>
        </p:nvSpPr>
        <p:spPr bwMode="blackGray">
          <a:xfrm>
            <a:off x="4640557" y="1952696"/>
            <a:ext cx="4164807" cy="1828800"/>
          </a:xfrm>
          <a:solidFill>
            <a:srgbClr val="FBFBFB"/>
          </a:solidFill>
          <a:ln w="9525">
            <a:solidFill>
              <a:schemeClr val="bg1"/>
            </a:solidFill>
          </a:ln>
          <a:effectLst>
            <a:outerShdw blurRad="38100" dist="38100" dir="5400000" algn="ctr" rotWithShape="0">
              <a:srgbClr val="000000">
                <a:alpha val="20000"/>
              </a:srgbClr>
            </a:outerShdw>
          </a:effectLst>
        </p:spPr>
        <p:txBody>
          <a:bodyPr anchor="t">
            <a:noAutofit/>
          </a:bodyPr>
          <a:lstStyle>
            <a:lvl1pPr marL="168275" indent="-168275">
              <a:defRPr sz="1800"/>
            </a:lvl1pPr>
            <a:lvl2pPr marL="346075" indent="-150813">
              <a:defRPr sz="1600"/>
            </a:lvl2pPr>
            <a:lvl3pPr marL="568325" indent="-169863">
              <a:defRPr sz="1400"/>
            </a:lvl3pPr>
            <a:lvl4pPr marL="798513" indent="-169863">
              <a:defRPr sz="1050"/>
            </a:lvl4pPr>
            <a:lvl5pPr marL="968375" indent="-169863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17"/>
          </p:nvPr>
        </p:nvSpPr>
        <p:spPr bwMode="blackGray">
          <a:xfrm>
            <a:off x="338635" y="4346864"/>
            <a:ext cx="4164807" cy="1847993"/>
          </a:xfrm>
          <a:solidFill>
            <a:srgbClr val="FBFBFB"/>
          </a:solidFill>
          <a:ln w="9525">
            <a:solidFill>
              <a:schemeClr val="bg1"/>
            </a:solidFill>
          </a:ln>
          <a:effectLst>
            <a:outerShdw blurRad="38100" dist="38100" dir="5400000" algn="ctr" rotWithShape="0">
              <a:srgbClr val="000000">
                <a:alpha val="20000"/>
              </a:srgbClr>
            </a:outerShdw>
          </a:effectLst>
        </p:spPr>
        <p:txBody>
          <a:bodyPr anchor="t">
            <a:noAutofit/>
          </a:bodyPr>
          <a:lstStyle>
            <a:lvl1pPr marL="168275" indent="-168275">
              <a:defRPr sz="1800"/>
            </a:lvl1pPr>
            <a:lvl2pPr marL="346075" indent="-150813">
              <a:defRPr sz="1600"/>
            </a:lvl2pPr>
            <a:lvl3pPr marL="568325" indent="-169863">
              <a:defRPr sz="1400"/>
            </a:lvl3pPr>
            <a:lvl4pPr marL="798513" indent="-169863">
              <a:defRPr sz="1050"/>
            </a:lvl4pPr>
            <a:lvl5pPr marL="968375" indent="-169863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half" idx="18"/>
          </p:nvPr>
        </p:nvSpPr>
        <p:spPr bwMode="blackGray">
          <a:xfrm>
            <a:off x="4640558" y="4346863"/>
            <a:ext cx="4164807" cy="1847669"/>
          </a:xfrm>
          <a:solidFill>
            <a:srgbClr val="FBFBFB"/>
          </a:solidFill>
          <a:ln w="9525">
            <a:solidFill>
              <a:schemeClr val="bg1"/>
            </a:solidFill>
          </a:ln>
          <a:effectLst>
            <a:outerShdw blurRad="38100" dist="38100" dir="5400000" algn="ctr" rotWithShape="0">
              <a:srgbClr val="000000">
                <a:alpha val="20000"/>
              </a:srgbClr>
            </a:outerShdw>
          </a:effectLst>
        </p:spPr>
        <p:txBody>
          <a:bodyPr anchor="t">
            <a:noAutofit/>
          </a:bodyPr>
          <a:lstStyle>
            <a:lvl1pPr marL="168275" indent="-168275">
              <a:defRPr sz="1800"/>
            </a:lvl1pPr>
            <a:lvl2pPr marL="346075" indent="-150813">
              <a:defRPr sz="1600"/>
            </a:lvl2pPr>
            <a:lvl3pPr marL="568325" indent="-169863">
              <a:defRPr sz="1400"/>
            </a:lvl3pPr>
            <a:lvl4pPr marL="798513" indent="-169863">
              <a:defRPr sz="1050"/>
            </a:lvl4pPr>
            <a:lvl5pPr marL="968375" indent="-169863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6982046" y="6422342"/>
            <a:ext cx="1891543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sz="1100" b="1" spc="-20" dirty="0" smtClean="0">
                <a:solidFill>
                  <a:schemeClr val="bg1"/>
                </a:solidFill>
              </a:rPr>
              <a:t>TraumaInformedCare.chcs.org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8636" y="6346169"/>
            <a:ext cx="631911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  <a:effectLst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91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Op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4" r="24805" b="78468"/>
          <a:stretch/>
        </p:blipFill>
        <p:spPr bwMode="auto">
          <a:xfrm>
            <a:off x="0" y="6175019"/>
            <a:ext cx="9144000" cy="6844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982046" y="6422342"/>
            <a:ext cx="1891543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sz="1100" b="1" spc="-20" dirty="0" smtClean="0">
                <a:solidFill>
                  <a:schemeClr val="bg1"/>
                </a:solidFill>
              </a:rPr>
              <a:t>TraumaInformedCare.chcs.org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8636" y="6346169"/>
            <a:ext cx="631911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  <a:effectLst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Op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4" r="24805" b="78468"/>
          <a:stretch/>
        </p:blipFill>
        <p:spPr bwMode="auto">
          <a:xfrm>
            <a:off x="0" y="6175019"/>
            <a:ext cx="9144000" cy="6844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982046" y="6422342"/>
            <a:ext cx="1891543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sz="1100" b="1" spc="-20" dirty="0" smtClean="0">
                <a:solidFill>
                  <a:schemeClr val="bg1"/>
                </a:solidFill>
              </a:rPr>
              <a:t>TraumaInformedCare.chcs.org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8636" y="6346169"/>
            <a:ext cx="631911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  <a:effectLst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8637" y="312821"/>
            <a:ext cx="8466730" cy="101065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8636" y="1498602"/>
            <a:ext cx="7910014" cy="4754880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716" y="6346169"/>
            <a:ext cx="578715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0" y="685800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r="16200000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8636" y="6346169"/>
            <a:ext cx="631911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  <a:effectLst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1" r:id="rId4"/>
    <p:sldLayoutId id="2147483652" r:id="rId5"/>
    <p:sldLayoutId id="2147483674" r:id="rId6"/>
    <p:sldLayoutId id="2147483675" r:id="rId7"/>
    <p:sldLayoutId id="2147483654" r:id="rId8"/>
    <p:sldLayoutId id="2147483655" r:id="rId9"/>
    <p:sldLayoutId id="2147483672" r:id="rId10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342884" rtl="0" eaLnBrk="1" latinLnBrk="0" hangingPunct="1">
        <a:lnSpc>
          <a:spcPct val="80000"/>
        </a:lnSpc>
        <a:spcBef>
          <a:spcPct val="0"/>
        </a:spcBef>
        <a:buNone/>
        <a:defRPr sz="3600" b="0" kern="1200" spc="-100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62" indent="-257162" algn="l" defTabSz="342884" rtl="0" eaLnBrk="1" latinLnBrk="0" hangingPunct="1">
        <a:lnSpc>
          <a:spcPct val="85000"/>
        </a:lnSpc>
        <a:spcBef>
          <a:spcPts val="400"/>
        </a:spcBef>
        <a:spcAft>
          <a:spcPts val="800"/>
        </a:spcAft>
        <a:buClr>
          <a:schemeClr val="accent1"/>
        </a:buClr>
        <a:buSzPct val="100000"/>
        <a:buFont typeface="Wingdings 2" panose="05020102010507070707" pitchFamily="18" charset="2"/>
        <a:buChar char=""/>
        <a:defRPr sz="2800" kern="1200" spc="-50" baseline="0">
          <a:solidFill>
            <a:schemeClr val="accent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557185" indent="-214303" algn="l" defTabSz="342884" rtl="0" eaLnBrk="1" latinLnBrk="0" hangingPunct="1">
        <a:lnSpc>
          <a:spcPct val="85000"/>
        </a:lnSpc>
        <a:spcBef>
          <a:spcPts val="400"/>
        </a:spcBef>
        <a:spcAft>
          <a:spcPts val="800"/>
        </a:spcAft>
        <a:buClr>
          <a:schemeClr val="accent4"/>
        </a:buClr>
        <a:buSzPct val="100000"/>
        <a:buFont typeface="Calibri" panose="020F0502020204030204" pitchFamily="34" charset="0"/>
        <a:buChar char="»"/>
        <a:defRPr sz="2400" kern="1200" spc="-50" baseline="0">
          <a:solidFill>
            <a:schemeClr val="accent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857207" indent="-171442" algn="l" defTabSz="342884" rtl="0" eaLnBrk="1" latinLnBrk="0" hangingPunct="1">
        <a:lnSpc>
          <a:spcPct val="85000"/>
        </a:lnSpc>
        <a:spcBef>
          <a:spcPts val="400"/>
        </a:spcBef>
        <a:spcAft>
          <a:spcPts val="800"/>
        </a:spcAft>
        <a:buClr>
          <a:schemeClr val="accent3"/>
        </a:buClr>
        <a:buSzPct val="100000"/>
        <a:buFont typeface="Wingdings 2" panose="05020102010507070707" pitchFamily="18" charset="2"/>
        <a:buChar char=""/>
        <a:defRPr sz="2000" kern="1200" spc="-50" baseline="0">
          <a:solidFill>
            <a:schemeClr val="accent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200090" indent="-171442" algn="l" defTabSz="342884" rtl="0" eaLnBrk="1" latinLnBrk="0" hangingPunct="1">
        <a:lnSpc>
          <a:spcPct val="85000"/>
        </a:lnSpc>
        <a:spcBef>
          <a:spcPts val="400"/>
        </a:spcBef>
        <a:spcAft>
          <a:spcPts val="800"/>
        </a:spcAft>
        <a:buClr>
          <a:schemeClr val="accent2"/>
        </a:buClr>
        <a:buSzPct val="100000"/>
        <a:buFont typeface="Calibri" panose="020F0502020204030204" pitchFamily="34" charset="0"/>
        <a:buChar char="»"/>
        <a:defRPr sz="1800" kern="1200" spc="-50" baseline="0">
          <a:solidFill>
            <a:schemeClr val="accent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1542974" indent="-171442" algn="l" defTabSz="342884" rtl="0" eaLnBrk="1" latinLnBrk="0" hangingPunct="1">
        <a:lnSpc>
          <a:spcPct val="85000"/>
        </a:lnSpc>
        <a:spcBef>
          <a:spcPts val="400"/>
        </a:spcBef>
        <a:spcAft>
          <a:spcPts val="800"/>
        </a:spcAft>
        <a:buClr>
          <a:schemeClr val="accent6"/>
        </a:buClr>
        <a:buSzPct val="100000"/>
        <a:buFont typeface="Wingdings 2" panose="05020102010507070707" pitchFamily="18" charset="2"/>
        <a:buChar char=""/>
        <a:defRPr sz="1600" kern="1200" spc="-50" baseline="0">
          <a:solidFill>
            <a:schemeClr val="accent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1799910" indent="-171442" algn="l" defTabSz="342884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2099896" indent="-171442" algn="l" defTabSz="342884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880" indent="-171442" algn="l" defTabSz="342884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2699866" indent="-171442" algn="l" defTabSz="342884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dc.gov/violenceprevention/acestudy/about.html" TargetMode="Externa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violenceprevention/acestudy/about.html" TargetMode="External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501" y="1919571"/>
            <a:ext cx="7929000" cy="2155185"/>
          </a:xfrm>
        </p:spPr>
        <p:txBody>
          <a:bodyPr/>
          <a:lstStyle/>
          <a:p>
            <a:r>
              <a:rPr lang="en-US" sz="4000" b="1" dirty="0"/>
              <a:t>Understanding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the Effects of </a:t>
            </a:r>
            <a:br>
              <a:rPr lang="en-US" sz="4000" b="1" dirty="0" smtClean="0"/>
            </a:br>
            <a:r>
              <a:rPr lang="en-US" sz="4000" b="1" dirty="0" smtClean="0"/>
              <a:t>Trauma </a:t>
            </a:r>
            <a:r>
              <a:rPr lang="en-US" sz="4000" b="1" dirty="0"/>
              <a:t>on </a:t>
            </a:r>
            <a:r>
              <a:rPr lang="en-US" sz="4000" b="1" dirty="0" smtClean="0"/>
              <a:t>Health</a:t>
            </a:r>
            <a:endParaRPr lang="en-US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1791" y="1214084"/>
            <a:ext cx="3566160" cy="3566160"/>
          </a:xfrm>
          <a:prstGeom prst="ellipse">
            <a:avLst/>
          </a:prstGeom>
          <a:ln w="76200">
            <a:noFill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6" t="14404" r="22194" b="17619"/>
          <a:stretch/>
        </p:blipFill>
        <p:spPr>
          <a:xfrm>
            <a:off x="4913191" y="1026305"/>
            <a:ext cx="4023360" cy="410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8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sz="2400" dirty="0" smtClean="0"/>
              <a:t>Traumatic experiences in childhood and </a:t>
            </a:r>
            <a:br>
              <a:rPr lang="en-US" sz="2400" dirty="0" smtClean="0"/>
            </a:br>
            <a:r>
              <a:rPr lang="en-US" sz="2400" dirty="0" smtClean="0"/>
              <a:t>adulthood invoke </a:t>
            </a:r>
            <a:r>
              <a:rPr lang="en-US" sz="2400" i="1" dirty="0" smtClean="0"/>
              <a:t>flight, fight, or freeze </a:t>
            </a:r>
            <a:r>
              <a:rPr lang="en-US" sz="2400" dirty="0" smtClean="0"/>
              <a:t>responses</a:t>
            </a:r>
          </a:p>
          <a:p>
            <a:pPr>
              <a:spcAft>
                <a:spcPts val="1800"/>
              </a:spcAft>
            </a:pPr>
            <a:r>
              <a:rPr lang="en-US" sz="2400" dirty="0"/>
              <a:t>R</a:t>
            </a:r>
            <a:r>
              <a:rPr lang="en-US" sz="2400" dirty="0" smtClean="0"/>
              <a:t>esponses become toxic when turned on for too long </a:t>
            </a:r>
            <a:br>
              <a:rPr lang="en-US" sz="2400" dirty="0" smtClean="0"/>
            </a:br>
            <a:r>
              <a:rPr lang="en-US" sz="2400" dirty="0" smtClean="0"/>
              <a:t>(constant flood of adrenaline and cortisol)</a:t>
            </a:r>
          </a:p>
          <a:p>
            <a:pPr>
              <a:spcAft>
                <a:spcPts val="1800"/>
              </a:spcAft>
            </a:pPr>
            <a:r>
              <a:rPr lang="en-US" sz="2400" dirty="0"/>
              <a:t>P</a:t>
            </a:r>
            <a:r>
              <a:rPr lang="en-US" sz="2400" dirty="0" smtClean="0"/>
              <a:t>refrontal cortex development may become stunted</a:t>
            </a:r>
          </a:p>
          <a:p>
            <a:pPr>
              <a:spcAft>
                <a:spcPts val="1800"/>
              </a:spcAft>
            </a:pPr>
            <a:r>
              <a:rPr lang="en-US" sz="2400" dirty="0" smtClean="0"/>
              <a:t>Traumatic experiences can cause people to see the world </a:t>
            </a:r>
            <a:br>
              <a:rPr lang="en-US" sz="2400" dirty="0" smtClean="0"/>
            </a:br>
            <a:r>
              <a:rPr lang="en-US" sz="2400" dirty="0" smtClean="0"/>
              <a:t>as a place of constant danger — resulting in fear, anxiety, depression, anger, etc.</a:t>
            </a:r>
          </a:p>
          <a:p>
            <a:pPr marL="257162" lvl="1" indent="-257162">
              <a:spcAft>
                <a:spcPts val="1800"/>
              </a:spcAft>
              <a:buClr>
                <a:schemeClr val="accent1"/>
              </a:buClr>
              <a:buSzPct val="50000"/>
              <a:buFont typeface="Wingdings 2" panose="05020102010507070707" pitchFamily="18" charset="2"/>
              <a:buChar char=""/>
            </a:pPr>
            <a:r>
              <a:rPr lang="en-US" dirty="0" smtClean="0"/>
              <a:t>Find </a:t>
            </a:r>
            <a:r>
              <a:rPr lang="en-US" dirty="0"/>
              <a:t>solace in alcohol, tobacco, drugs, food, high-risk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behaviors</a:t>
            </a:r>
            <a:r>
              <a:rPr lang="en-US" dirty="0"/>
              <a:t>, etc. </a:t>
            </a:r>
          </a:p>
          <a:p>
            <a:pPr>
              <a:spcAft>
                <a:spcPts val="1800"/>
              </a:spcAft>
            </a:pPr>
            <a:endParaRPr lang="en-US" sz="2400" dirty="0" smtClean="0"/>
          </a:p>
          <a:p>
            <a:pPr>
              <a:spcAft>
                <a:spcPts val="1800"/>
              </a:spcAft>
            </a:pP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Trauma: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ACEs and Neurobiology</a:t>
            </a:r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6667957" y="155939"/>
            <a:ext cx="2286000" cy="2335070"/>
            <a:chOff x="6633667" y="173986"/>
            <a:chExt cx="2286000" cy="2335070"/>
          </a:xfrm>
        </p:grpSpPr>
        <p:sp>
          <p:nvSpPr>
            <p:cNvPr id="11" name="Oval 10"/>
            <p:cNvSpPr/>
            <p:nvPr/>
          </p:nvSpPr>
          <p:spPr bwMode="gray">
            <a:xfrm>
              <a:off x="6747967" y="312821"/>
              <a:ext cx="2057400" cy="2057400"/>
            </a:xfrm>
            <a:prstGeom prst="ellipse">
              <a:avLst/>
            </a:prstGeom>
            <a:solidFill>
              <a:srgbClr val="F3F19C"/>
            </a:solidFill>
            <a:ln w="1905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/>
            </a:p>
          </p:txBody>
        </p:sp>
        <p:grpSp>
          <p:nvGrpSpPr>
            <p:cNvPr id="8" name="Group 7"/>
            <p:cNvGrpSpPr>
              <a:grpSpLocks noChangeAspect="1"/>
            </p:cNvGrpSpPr>
            <p:nvPr/>
          </p:nvGrpSpPr>
          <p:grpSpPr>
            <a:xfrm>
              <a:off x="6821875" y="409074"/>
              <a:ext cx="1828800" cy="1828800"/>
              <a:chOff x="6953707" y="500514"/>
              <a:chExt cx="1645920" cy="164592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7315186" y="593387"/>
                <a:ext cx="1108953" cy="1042907"/>
              </a:xfrm>
              <a:prstGeom prst="ellipse">
                <a:avLst/>
              </a:prstGeom>
              <a:solidFill>
                <a:srgbClr val="19AFBF"/>
              </a:solidFill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</a:pPr>
                <a:endParaRPr lang="en-US" sz="2000" spc="-50" dirty="0" smtClean="0"/>
              </a:p>
            </p:txBody>
          </p:sp>
          <p:pic>
            <p:nvPicPr>
              <p:cNvPr id="4098" name="Picture 2" descr="Image result for brain icon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53707" y="500514"/>
                <a:ext cx="1645920" cy="1645920"/>
              </a:xfrm>
              <a:prstGeom prst="rect">
                <a:avLst/>
              </a:prstGeom>
              <a:noFill/>
              <a:effectLst>
                <a:outerShdw blurRad="38100" dist="25400" dir="5400000" algn="tl" rotWithShape="0">
                  <a:prstClr val="black">
                    <a:alpha val="2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06" t="14404" r="22194" b="17619"/>
            <a:stretch/>
          </p:blipFill>
          <p:spPr>
            <a:xfrm>
              <a:off x="6633667" y="173986"/>
              <a:ext cx="2286000" cy="2335070"/>
            </a:xfrm>
            <a:prstGeom prst="rect">
              <a:avLst/>
            </a:prstGeom>
          </p:spPr>
        </p:pic>
      </p:grp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7230" y="6403319"/>
            <a:ext cx="6124645" cy="365125"/>
          </a:xfrm>
        </p:spPr>
        <p:txBody>
          <a:bodyPr/>
          <a:lstStyle/>
          <a:p>
            <a:r>
              <a:rPr lang="en-US" b="1" dirty="0" smtClean="0"/>
              <a:t>Source</a:t>
            </a:r>
            <a:r>
              <a:rPr lang="en-US" dirty="0" smtClean="0"/>
              <a:t>: </a:t>
            </a:r>
            <a:r>
              <a:rPr lang="en-US" dirty="0"/>
              <a:t>Centers for Disease Control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Prevention, </a:t>
            </a:r>
            <a:r>
              <a:rPr lang="en-US" dirty="0" smtClean="0"/>
              <a:t>“About the </a:t>
            </a:r>
            <a:r>
              <a:rPr lang="en-US" dirty="0"/>
              <a:t>ACEs </a:t>
            </a:r>
            <a:r>
              <a:rPr lang="en-US" dirty="0" smtClean="0"/>
              <a:t>Study”. Available </a:t>
            </a:r>
            <a:r>
              <a:rPr lang="en-US" dirty="0"/>
              <a:t>at: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www.cdc.gov/violenceprevention/acestudy/about.html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10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8638" y="1636294"/>
            <a:ext cx="4318030" cy="4618681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1800" dirty="0"/>
              <a:t>This </a:t>
            </a:r>
            <a:r>
              <a:rPr lang="en-US" sz="1800" dirty="0" smtClean="0"/>
              <a:t>presentation is </a:t>
            </a:r>
            <a:r>
              <a:rPr lang="en-US" sz="1800" dirty="0"/>
              <a:t>a product of </a:t>
            </a:r>
            <a:r>
              <a:rPr lang="en-US" sz="1800" i="1" dirty="0"/>
              <a:t>Advancing Trauma-Informed Care</a:t>
            </a:r>
            <a:r>
              <a:rPr lang="en-US" sz="1800" dirty="0"/>
              <a:t>, a national initiative focused on better understanding </a:t>
            </a:r>
            <a:r>
              <a:rPr lang="en-US" sz="1800" dirty="0"/>
              <a:t>how </a:t>
            </a:r>
            <a:r>
              <a:rPr lang="en-US" sz="1800" dirty="0" smtClean="0"/>
              <a:t>trauma-informed </a:t>
            </a:r>
            <a:r>
              <a:rPr lang="en-US" sz="1800" dirty="0"/>
              <a:t>approaches can be practically implemented across the health care sector</a:t>
            </a:r>
            <a:r>
              <a:rPr lang="en-US" sz="1800" dirty="0" smtClean="0"/>
              <a:t>, </a:t>
            </a:r>
            <a:br>
              <a:rPr lang="en-US" sz="1800" dirty="0" smtClean="0"/>
            </a:br>
            <a:r>
              <a:rPr lang="en-US" sz="1800" dirty="0" smtClean="0"/>
              <a:t>made </a:t>
            </a:r>
            <a:r>
              <a:rPr lang="en-US" sz="1800" dirty="0"/>
              <a:t>possible by the </a:t>
            </a:r>
            <a:r>
              <a:rPr lang="en-US" sz="1800" dirty="0" smtClean="0"/>
              <a:t>Robert </a:t>
            </a:r>
            <a:r>
              <a:rPr lang="en-US" sz="1800" dirty="0"/>
              <a:t>Wood </a:t>
            </a:r>
            <a:r>
              <a:rPr lang="en-US" sz="1800" dirty="0" smtClean="0"/>
              <a:t>Johnson Foundation and led by </a:t>
            </a:r>
            <a:r>
              <a:rPr lang="en-US" sz="1800" dirty="0" smtClean="0"/>
              <a:t>the </a:t>
            </a:r>
            <a:r>
              <a:rPr lang="en-US" sz="1800" dirty="0" smtClean="0"/>
              <a:t>Center for Health Care Strategies (CHCS). CHCS is a nonprofit policy center dedicated to improving the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health </a:t>
            </a:r>
            <a:r>
              <a:rPr lang="en-US" sz="1800" dirty="0" smtClean="0"/>
              <a:t>of low-income Americans. </a:t>
            </a:r>
            <a:br>
              <a:rPr lang="en-US" sz="1800" dirty="0" smtClean="0"/>
            </a:br>
            <a:endParaRPr lang="en-US" sz="18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 smtClean="0"/>
              <a:t>For more information, visit CHCS’ </a:t>
            </a:r>
            <a:r>
              <a:rPr lang="en-US" sz="1800" i="1" dirty="0" smtClean="0"/>
              <a:t>Trauma-Informed Care Implementation Resource Center</a:t>
            </a:r>
            <a:r>
              <a:rPr lang="en-US" sz="1800" dirty="0" smtClean="0"/>
              <a:t> at </a:t>
            </a:r>
            <a:r>
              <a:rPr lang="en-US" sz="1800" b="1" u="sng" dirty="0" smtClean="0">
                <a:solidFill>
                  <a:srgbClr val="0182A9"/>
                </a:solidFill>
              </a:rPr>
              <a:t>TraumaInformedCare.chcs.org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38636" y="6346169"/>
            <a:ext cx="631911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 More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3248" r="11185"/>
          <a:stretch/>
        </p:blipFill>
        <p:spPr>
          <a:xfrm>
            <a:off x="4933943" y="1323474"/>
            <a:ext cx="3791414" cy="379141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385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37623" t="24395" r="36881" b="59348"/>
          <a:stretch/>
        </p:blipFill>
        <p:spPr>
          <a:xfrm>
            <a:off x="124810" y="1323474"/>
            <a:ext cx="1059561" cy="8229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37623" t="24395" r="36881" b="59348"/>
          <a:stretch/>
        </p:blipFill>
        <p:spPr>
          <a:xfrm flipH="1" flipV="1">
            <a:off x="7125292" y="3994780"/>
            <a:ext cx="1059561" cy="8229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685" y="1636294"/>
            <a:ext cx="7771996" cy="4618681"/>
          </a:xfrm>
        </p:spPr>
        <p:txBody>
          <a:bodyPr/>
          <a:lstStyle/>
          <a:p>
            <a:pPr marL="0" indent="0">
              <a:buNone/>
            </a:pPr>
            <a:r>
              <a:rPr lang="en-US" sz="3200" i="1" dirty="0" smtClean="0"/>
              <a:t>Individual trauma results from an </a:t>
            </a:r>
            <a:br>
              <a:rPr lang="en-US" sz="3200" i="1" dirty="0" smtClean="0"/>
            </a:br>
            <a:r>
              <a:rPr lang="en-US" sz="3200" i="1" dirty="0" smtClean="0"/>
              <a:t>event, series of events, or set of </a:t>
            </a:r>
            <a:br>
              <a:rPr lang="en-US" sz="3200" i="1" dirty="0" smtClean="0"/>
            </a:br>
            <a:r>
              <a:rPr lang="en-US" sz="3200" i="1" dirty="0" smtClean="0"/>
              <a:t>circumstances that is experienced by </a:t>
            </a:r>
            <a:br>
              <a:rPr lang="en-US" sz="3200" i="1" dirty="0" smtClean="0"/>
            </a:br>
            <a:r>
              <a:rPr lang="en-US" sz="3200" i="1" dirty="0" smtClean="0"/>
              <a:t>an individual as physically or emotionally harmful or life threatening and that has </a:t>
            </a:r>
            <a:br>
              <a:rPr lang="en-US" sz="3200" i="1" dirty="0" smtClean="0"/>
            </a:br>
            <a:r>
              <a:rPr lang="en-US" sz="3200" i="1" dirty="0" smtClean="0"/>
              <a:t>lasting effects on the individual’s functioning and mental, physical, social, emotional, or spiritual well-being.</a:t>
            </a:r>
            <a:br>
              <a:rPr lang="en-US" sz="3200" i="1" dirty="0" smtClean="0"/>
            </a:br>
            <a:endParaRPr lang="en-US" sz="3200" i="1" dirty="0" smtClean="0"/>
          </a:p>
          <a:p>
            <a:pPr lvl="1" algn="r">
              <a:buFont typeface="Calibri" panose="020F0502020204030204" pitchFamily="34" charset="0"/>
              <a:buChar char="̵"/>
            </a:pPr>
            <a:r>
              <a:rPr lang="en-US" sz="1900" i="1" dirty="0" smtClean="0"/>
              <a:t>Substance </a:t>
            </a:r>
            <a:r>
              <a:rPr lang="en-US" sz="1900" i="1" dirty="0"/>
              <a:t>Abuse and Mental Health Services Administration (SAMHSA) </a:t>
            </a:r>
            <a:endParaRPr lang="en-US" sz="1900" i="1" dirty="0" smtClean="0"/>
          </a:p>
          <a:p>
            <a:pPr marL="0" indent="0">
              <a:buNone/>
            </a:pPr>
            <a:endParaRPr lang="en-US" sz="19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Trauma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635" y="317630"/>
            <a:ext cx="2025845" cy="218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88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922" y="199602"/>
            <a:ext cx="2637485" cy="265176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8635" y="1525482"/>
            <a:ext cx="8145607" cy="3949344"/>
          </a:xfrm>
        </p:spPr>
        <p:txBody>
          <a:bodyPr/>
          <a:lstStyle/>
          <a:p>
            <a:r>
              <a:rPr lang="en-US" b="1" dirty="0"/>
              <a:t>Adverse Childhood Experiences (ACEs)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are stressful </a:t>
            </a:r>
            <a:r>
              <a:rPr lang="en-US" dirty="0"/>
              <a:t>or traumatic events, including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abuse</a:t>
            </a:r>
            <a:r>
              <a:rPr lang="en-US" dirty="0"/>
              <a:t>, </a:t>
            </a:r>
            <a:r>
              <a:rPr lang="en-US" dirty="0" smtClean="0"/>
              <a:t>neglect, </a:t>
            </a:r>
            <a:r>
              <a:rPr lang="en-US" dirty="0"/>
              <a:t>and household dysfunction,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that </a:t>
            </a:r>
            <a:r>
              <a:rPr lang="en-US" dirty="0"/>
              <a:t>occur </a:t>
            </a:r>
            <a:r>
              <a:rPr lang="en-US" dirty="0" smtClean="0"/>
              <a:t>during childhood. </a:t>
            </a:r>
            <a:br>
              <a:rPr lang="en-US" dirty="0" smtClean="0"/>
            </a:br>
            <a:endParaRPr lang="en-US" dirty="0" smtClean="0"/>
          </a:p>
          <a:p>
            <a:pPr lvl="0">
              <a:buClr>
                <a:srgbClr val="0182A9"/>
              </a:buClr>
            </a:pPr>
            <a:r>
              <a:rPr lang="en-US" b="1" dirty="0"/>
              <a:t>Toxic Stress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is a stress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response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that occurs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when a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person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experiences strong, frequent, and/or prolonged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adversity without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adequate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support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. 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4591" y="5889980"/>
            <a:ext cx="5787159" cy="912378"/>
          </a:xfrm>
        </p:spPr>
        <p:txBody>
          <a:bodyPr/>
          <a:lstStyle/>
          <a:p>
            <a:r>
              <a:rPr lang="en-US" b="1" dirty="0" smtClean="0"/>
              <a:t>Source</a:t>
            </a:r>
            <a:r>
              <a:rPr lang="en-US" dirty="0" smtClean="0"/>
              <a:t>: Substance Abuse and Mental Health </a:t>
            </a:r>
            <a:br>
              <a:rPr lang="en-US" dirty="0" smtClean="0"/>
            </a:br>
            <a:r>
              <a:rPr lang="en-US" dirty="0" smtClean="0"/>
              <a:t>Services Administration; Center </a:t>
            </a:r>
            <a:r>
              <a:rPr lang="en-US" dirty="0"/>
              <a:t>on the Developing Child at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Harvard </a:t>
            </a:r>
            <a:r>
              <a:rPr lang="en-US" dirty="0"/>
              <a:t>University. “Key Concepts: Toxic </a:t>
            </a:r>
            <a:r>
              <a:rPr lang="en-US" dirty="0" smtClean="0"/>
              <a:t>Stress.”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Trauma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10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8636" y="1636294"/>
            <a:ext cx="8280803" cy="4618681"/>
          </a:xfrm>
        </p:spPr>
        <p:txBody>
          <a:bodyPr/>
          <a:lstStyle/>
          <a:p>
            <a:r>
              <a:rPr lang="en-US" dirty="0"/>
              <a:t>Examples of trauma include, </a:t>
            </a:r>
            <a:r>
              <a:rPr lang="en-US" dirty="0" smtClean="0"/>
              <a:t>but </a:t>
            </a:r>
            <a:r>
              <a:rPr lang="en-US" dirty="0"/>
              <a:t>are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not </a:t>
            </a:r>
            <a:r>
              <a:rPr lang="en-US" dirty="0"/>
              <a:t>limited to:</a:t>
            </a:r>
          </a:p>
          <a:p>
            <a:pPr marL="690563" lvl="1" indent="0">
              <a:spcBef>
                <a:spcPts val="800"/>
              </a:spcBef>
              <a:buClr>
                <a:schemeClr val="accent6">
                  <a:lumMod val="40000"/>
                  <a:lumOff val="60000"/>
                </a:schemeClr>
              </a:buClr>
              <a:buNone/>
            </a:pPr>
            <a:r>
              <a:rPr lang="en-US" dirty="0"/>
              <a:t>Physical, sexual, and emotional abuse</a:t>
            </a:r>
          </a:p>
          <a:p>
            <a:pPr marL="690563" lvl="1" indent="0">
              <a:spcBef>
                <a:spcPts val="800"/>
              </a:spcBef>
              <a:buClr>
                <a:schemeClr val="accent6">
                  <a:lumMod val="40000"/>
                  <a:lumOff val="60000"/>
                </a:schemeClr>
              </a:buClr>
              <a:buNone/>
            </a:pPr>
            <a:r>
              <a:rPr lang="en-US" dirty="0"/>
              <a:t>Childhood neglect</a:t>
            </a:r>
          </a:p>
          <a:p>
            <a:pPr marL="690563" lvl="1" indent="0">
              <a:spcBef>
                <a:spcPts val="800"/>
              </a:spcBef>
              <a:buClr>
                <a:schemeClr val="accent6">
                  <a:lumMod val="40000"/>
                  <a:lumOff val="60000"/>
                </a:schemeClr>
              </a:buClr>
              <a:buNone/>
            </a:pPr>
            <a:r>
              <a:rPr lang="en-US" dirty="0"/>
              <a:t>Living with a family member with mental health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 </a:t>
            </a:r>
            <a:r>
              <a:rPr lang="en-US" dirty="0"/>
              <a:t>substance use disorders</a:t>
            </a:r>
          </a:p>
          <a:p>
            <a:pPr marL="690563" lvl="1" indent="0">
              <a:spcBef>
                <a:spcPts val="800"/>
              </a:spcBef>
              <a:buClr>
                <a:schemeClr val="accent6">
                  <a:lumMod val="40000"/>
                  <a:lumOff val="60000"/>
                </a:schemeClr>
              </a:buClr>
              <a:buNone/>
            </a:pPr>
            <a:r>
              <a:rPr lang="en-US" dirty="0"/>
              <a:t>Sudden, unexplained separation from a loved one</a:t>
            </a:r>
          </a:p>
          <a:p>
            <a:pPr marL="690563" lvl="1" indent="0">
              <a:spcBef>
                <a:spcPts val="800"/>
              </a:spcBef>
              <a:buClr>
                <a:schemeClr val="accent6">
                  <a:lumMod val="40000"/>
                  <a:lumOff val="60000"/>
                </a:schemeClr>
              </a:buClr>
              <a:buNone/>
            </a:pPr>
            <a:r>
              <a:rPr lang="en-US" dirty="0"/>
              <a:t>Poverty, discrimination, and historical trauma</a:t>
            </a:r>
          </a:p>
          <a:p>
            <a:pPr marL="690563" lvl="1" indent="0">
              <a:spcBef>
                <a:spcPts val="800"/>
              </a:spcBef>
              <a:buClr>
                <a:schemeClr val="accent6">
                  <a:lumMod val="40000"/>
                  <a:lumOff val="60000"/>
                </a:schemeClr>
              </a:buClr>
              <a:buNone/>
            </a:pPr>
            <a:r>
              <a:rPr lang="en-US" dirty="0"/>
              <a:t>Violence in the community, war, or terrorism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4591" y="6346169"/>
            <a:ext cx="5787159" cy="365125"/>
          </a:xfrm>
        </p:spPr>
        <p:txBody>
          <a:bodyPr/>
          <a:lstStyle/>
          <a:p>
            <a:r>
              <a:rPr lang="en-US" b="1" dirty="0" smtClean="0"/>
              <a:t>Source</a:t>
            </a:r>
            <a:r>
              <a:rPr lang="en-US" dirty="0" smtClean="0"/>
              <a:t>: Key Ingredients </a:t>
            </a:r>
            <a:r>
              <a:rPr lang="en-US" dirty="0"/>
              <a:t>for Successful Trauma-Informed Care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Implementation</a:t>
            </a:r>
            <a:r>
              <a:rPr lang="en-US" dirty="0"/>
              <a:t>. Center for Health Care Strategies. April 2016.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Trauma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704" y="222462"/>
            <a:ext cx="2367920" cy="265176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26487" y="2616414"/>
            <a:ext cx="444060" cy="3223520"/>
            <a:chOff x="526487" y="2616414"/>
            <a:chExt cx="444060" cy="322352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6761" t="45488" r="65218" b="44196"/>
            <a:stretch/>
          </p:blipFill>
          <p:spPr>
            <a:xfrm>
              <a:off x="526487" y="2616414"/>
              <a:ext cx="444060" cy="34378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6761" t="45488" r="65218" b="44196"/>
            <a:stretch/>
          </p:blipFill>
          <p:spPr>
            <a:xfrm>
              <a:off x="526487" y="3159775"/>
              <a:ext cx="444060" cy="34378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6761" t="45488" r="65218" b="44196"/>
            <a:stretch/>
          </p:blipFill>
          <p:spPr>
            <a:xfrm>
              <a:off x="526487" y="3647869"/>
              <a:ext cx="444060" cy="34378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6761" t="45488" r="65218" b="44196"/>
            <a:stretch/>
          </p:blipFill>
          <p:spPr>
            <a:xfrm>
              <a:off x="526487" y="4428560"/>
              <a:ext cx="444060" cy="34378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6761" t="45488" r="65218" b="44196"/>
            <a:stretch/>
          </p:blipFill>
          <p:spPr>
            <a:xfrm>
              <a:off x="526487" y="5496146"/>
              <a:ext cx="444060" cy="34378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6761" t="45488" r="65218" b="44196"/>
            <a:stretch/>
          </p:blipFill>
          <p:spPr>
            <a:xfrm>
              <a:off x="526487" y="4962353"/>
              <a:ext cx="444060" cy="3437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691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 smtClean="0"/>
              <a:t>In 1998, more than 17,000 </a:t>
            </a:r>
            <a:r>
              <a:rPr lang="en-US" sz="2400" dirty="0"/>
              <a:t>Kaiser Permanente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members took the Adverse Childhood Experiences </a:t>
            </a:r>
            <a:br>
              <a:rPr lang="en-US" sz="2400" dirty="0" smtClean="0"/>
            </a:br>
            <a:r>
              <a:rPr lang="en-US" sz="2400" dirty="0" smtClean="0"/>
              <a:t>(ACE) Survey. </a:t>
            </a:r>
          </a:p>
          <a:p>
            <a:r>
              <a:rPr lang="en-US" sz="2400" b="1" dirty="0" smtClean="0"/>
              <a:t>Results: </a:t>
            </a:r>
            <a:r>
              <a:rPr lang="en-US" sz="2400" dirty="0" smtClean="0"/>
              <a:t>Two-thirds </a:t>
            </a:r>
            <a:r>
              <a:rPr lang="en-US" sz="2400" dirty="0"/>
              <a:t>of respondents had experienced one or </a:t>
            </a:r>
            <a:r>
              <a:rPr lang="en-US" sz="2400" dirty="0" smtClean="0"/>
              <a:t>more </a:t>
            </a:r>
            <a:r>
              <a:rPr lang="en-US" sz="2400" dirty="0"/>
              <a:t>types of </a:t>
            </a:r>
            <a:r>
              <a:rPr lang="en-US" sz="2400" dirty="0" smtClean="0"/>
              <a:t>ACEs. Of those: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Prevalence of Trauma: Adverse </a:t>
            </a:r>
            <a:br>
              <a:rPr lang="en-US" dirty="0" smtClean="0"/>
            </a:br>
            <a:r>
              <a:rPr lang="en-US" smtClean="0"/>
              <a:t>Childhood Experiences </a:t>
            </a:r>
            <a:r>
              <a:rPr lang="en-US" dirty="0" smtClean="0"/>
              <a:t>Study</a:t>
            </a:r>
            <a:endParaRPr lang="en-US" dirty="0"/>
          </a:p>
        </p:txBody>
      </p: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748686" y="3500354"/>
            <a:ext cx="2286000" cy="2283714"/>
            <a:chOff x="-2910309" y="1913635"/>
            <a:chExt cx="1828800" cy="1826971"/>
          </a:xfrm>
        </p:grpSpPr>
        <p:graphicFrame>
          <p:nvGraphicFramePr>
            <p:cNvPr id="17" name="Chart 16"/>
            <p:cNvGraphicFramePr/>
            <p:nvPr>
              <p:extLst/>
            </p:nvPr>
          </p:nvGraphicFramePr>
          <p:xfrm>
            <a:off x="-2910309" y="1913635"/>
            <a:ext cx="1828800" cy="18269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0" name="TextBox 19"/>
            <p:cNvSpPr txBox="1"/>
            <p:nvPr/>
          </p:nvSpPr>
          <p:spPr>
            <a:xfrm>
              <a:off x="-2543982" y="2483885"/>
              <a:ext cx="1096146" cy="705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70000"/>
                </a:lnSpc>
                <a:buClr>
                  <a:schemeClr val="accent1"/>
                </a:buClr>
              </a:pPr>
              <a:r>
                <a:rPr lang="en-US" sz="3200" b="1" spc="-100" dirty="0" smtClean="0">
                  <a:solidFill>
                    <a:schemeClr val="accent1"/>
                  </a:solidFill>
                </a:rPr>
                <a:t>87%</a:t>
              </a:r>
              <a:r>
                <a:rPr lang="en-US" sz="2000" spc="-100" dirty="0" smtClean="0">
                  <a:solidFill>
                    <a:schemeClr val="tx2">
                      <a:lumMod val="75000"/>
                    </a:schemeClr>
                  </a:solidFill>
                </a:rPr>
                <a:t/>
              </a:r>
              <a:br>
                <a:rPr lang="en-US" sz="2000" spc="-100" dirty="0" smtClean="0">
                  <a:solidFill>
                    <a:schemeClr val="tx2">
                      <a:lumMod val="75000"/>
                    </a:schemeClr>
                  </a:solidFill>
                </a:rPr>
              </a:br>
              <a:r>
                <a:rPr lang="en-US" sz="2000" spc="-100" dirty="0" smtClean="0">
                  <a:solidFill>
                    <a:schemeClr val="tx2">
                      <a:lumMod val="75000"/>
                    </a:schemeClr>
                  </a:solidFill>
                </a:rPr>
                <a:t>experienced </a:t>
              </a:r>
            </a:p>
            <a:p>
              <a:pPr algn="ctr">
                <a:lnSpc>
                  <a:spcPct val="70000"/>
                </a:lnSpc>
                <a:buClr>
                  <a:schemeClr val="accent1"/>
                </a:buClr>
              </a:pPr>
              <a:r>
                <a:rPr lang="en-US" sz="2000" spc="-100" dirty="0" smtClean="0">
                  <a:solidFill>
                    <a:schemeClr val="tx2">
                      <a:lumMod val="75000"/>
                    </a:schemeClr>
                  </a:solidFill>
                </a:rPr>
                <a:t>2+ ACEs</a:t>
              </a:r>
            </a:p>
          </p:txBody>
        </p:sp>
      </p:grp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3349951" y="3500354"/>
            <a:ext cx="2286000" cy="2286000"/>
            <a:chOff x="-786362" y="4471772"/>
            <a:chExt cx="1828800" cy="1828800"/>
          </a:xfrm>
        </p:grpSpPr>
        <p:graphicFrame>
          <p:nvGraphicFramePr>
            <p:cNvPr id="18" name="Chart 17"/>
            <p:cNvGraphicFramePr/>
            <p:nvPr>
              <p:extLst/>
            </p:nvPr>
          </p:nvGraphicFramePr>
          <p:xfrm>
            <a:off x="-786362" y="4471772"/>
            <a:ext cx="1828800" cy="1828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1" name="TextBox 20"/>
            <p:cNvSpPr txBox="1"/>
            <p:nvPr/>
          </p:nvSpPr>
          <p:spPr>
            <a:xfrm>
              <a:off x="-420036" y="5042937"/>
              <a:ext cx="1096146" cy="6943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70000"/>
                </a:lnSpc>
                <a:buClr>
                  <a:schemeClr val="accent1"/>
                </a:buClr>
              </a:pPr>
              <a:r>
                <a:rPr lang="en-US" sz="3200" b="1" spc="-100" dirty="0" smtClean="0">
                  <a:solidFill>
                    <a:schemeClr val="accent6"/>
                  </a:solidFill>
                </a:rPr>
                <a:t>22%</a:t>
              </a:r>
              <a:r>
                <a:rPr lang="en-US" sz="2000" spc="-100" dirty="0">
                  <a:solidFill>
                    <a:schemeClr val="tx2">
                      <a:lumMod val="75000"/>
                    </a:schemeClr>
                  </a:solidFill>
                </a:rPr>
                <a:t/>
              </a:r>
              <a:br>
                <a:rPr lang="en-US" sz="2000" spc="-100" dirty="0">
                  <a:solidFill>
                    <a:schemeClr val="tx2">
                      <a:lumMod val="75000"/>
                    </a:schemeClr>
                  </a:solidFill>
                </a:rPr>
              </a:br>
              <a:r>
                <a:rPr lang="en-US" sz="2000" spc="-100" dirty="0">
                  <a:solidFill>
                    <a:schemeClr val="tx2">
                      <a:lumMod val="75000"/>
                    </a:schemeClr>
                  </a:solidFill>
                </a:rPr>
                <a:t>experienced </a:t>
              </a:r>
            </a:p>
            <a:p>
              <a:pPr algn="ctr">
                <a:lnSpc>
                  <a:spcPct val="70000"/>
                </a:lnSpc>
                <a:buClr>
                  <a:schemeClr val="accent1"/>
                </a:buClr>
              </a:pPr>
              <a:r>
                <a:rPr lang="en-US" sz="2000" spc="-100" dirty="0" smtClean="0">
                  <a:solidFill>
                    <a:schemeClr val="tx2">
                      <a:lumMod val="75000"/>
                    </a:schemeClr>
                  </a:solidFill>
                </a:rPr>
                <a:t>3+ </a:t>
              </a:r>
              <a:r>
                <a:rPr lang="en-US" sz="2000" spc="-100" dirty="0">
                  <a:solidFill>
                    <a:schemeClr val="tx2">
                      <a:lumMod val="75000"/>
                    </a:schemeClr>
                  </a:solidFill>
                </a:rPr>
                <a:t>ACEs</a:t>
              </a:r>
            </a:p>
          </p:txBody>
        </p:sp>
      </p:grp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5951217" y="3500354"/>
            <a:ext cx="2286000" cy="2286000"/>
            <a:chOff x="6240035" y="4199634"/>
            <a:chExt cx="1828800" cy="1828800"/>
          </a:xfrm>
        </p:grpSpPr>
        <p:graphicFrame>
          <p:nvGraphicFramePr>
            <p:cNvPr id="19" name="Chart 18"/>
            <p:cNvGraphicFramePr/>
            <p:nvPr>
              <p:extLst/>
            </p:nvPr>
          </p:nvGraphicFramePr>
          <p:xfrm>
            <a:off x="6240035" y="4199634"/>
            <a:ext cx="1828800" cy="1828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2" name="TextBox 21"/>
            <p:cNvSpPr txBox="1"/>
            <p:nvPr/>
          </p:nvSpPr>
          <p:spPr>
            <a:xfrm>
              <a:off x="6606362" y="4737777"/>
              <a:ext cx="1096146" cy="6943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70000"/>
                </a:lnSpc>
                <a:buClr>
                  <a:schemeClr val="accent1"/>
                </a:buClr>
              </a:pPr>
              <a:r>
                <a:rPr lang="en-US" sz="3200" b="1" spc="-100" dirty="0" smtClean="0">
                  <a:solidFill>
                    <a:schemeClr val="accent3"/>
                  </a:solidFill>
                </a:rPr>
                <a:t>12.5%</a:t>
              </a:r>
              <a:r>
                <a:rPr lang="en-US" sz="2000" spc="-100" dirty="0">
                  <a:solidFill>
                    <a:schemeClr val="tx2">
                      <a:lumMod val="75000"/>
                    </a:schemeClr>
                  </a:solidFill>
                </a:rPr>
                <a:t/>
              </a:r>
              <a:br>
                <a:rPr lang="en-US" sz="2000" spc="-100" dirty="0">
                  <a:solidFill>
                    <a:schemeClr val="tx2">
                      <a:lumMod val="75000"/>
                    </a:schemeClr>
                  </a:solidFill>
                </a:rPr>
              </a:br>
              <a:r>
                <a:rPr lang="en-US" sz="2000" spc="-100" dirty="0">
                  <a:solidFill>
                    <a:schemeClr val="tx2">
                      <a:lumMod val="75000"/>
                    </a:schemeClr>
                  </a:solidFill>
                </a:rPr>
                <a:t>experienced </a:t>
              </a:r>
            </a:p>
            <a:p>
              <a:pPr algn="ctr">
                <a:lnSpc>
                  <a:spcPct val="70000"/>
                </a:lnSpc>
                <a:buClr>
                  <a:schemeClr val="accent1"/>
                </a:buClr>
              </a:pPr>
              <a:r>
                <a:rPr lang="en-US" sz="2000" spc="-100" dirty="0" smtClean="0">
                  <a:solidFill>
                    <a:schemeClr val="tx2">
                      <a:lumMod val="75000"/>
                    </a:schemeClr>
                  </a:solidFill>
                </a:rPr>
                <a:t>4+ </a:t>
              </a:r>
              <a:r>
                <a:rPr lang="en-US" sz="2000" spc="-100" dirty="0">
                  <a:solidFill>
                    <a:schemeClr val="tx2">
                      <a:lumMod val="75000"/>
                    </a:schemeClr>
                  </a:solidFill>
                </a:rPr>
                <a:t>ACEs</a:t>
              </a:r>
            </a:p>
          </p:txBody>
        </p:sp>
      </p:grpSp>
      <p:sp>
        <p:nvSpPr>
          <p:cNvPr id="26" name="Footer Placeholder 3"/>
          <p:cNvSpPr txBox="1">
            <a:spLocks/>
          </p:cNvSpPr>
          <p:nvPr/>
        </p:nvSpPr>
        <p:spPr>
          <a:xfrm>
            <a:off x="701963" y="6385232"/>
            <a:ext cx="578715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Source:</a:t>
            </a:r>
            <a:r>
              <a:rPr lang="en-US" dirty="0" smtClean="0"/>
              <a:t> Relationship of Childhood Abuse and Household </a:t>
            </a:r>
            <a:br>
              <a:rPr lang="en-US" dirty="0" smtClean="0"/>
            </a:br>
            <a:r>
              <a:rPr lang="en-US" dirty="0" smtClean="0"/>
              <a:t>Dysfunction to Many of the Leading Causes of Death in Adults. </a:t>
            </a:r>
            <a:br>
              <a:rPr lang="en-US" dirty="0" smtClean="0"/>
            </a:br>
            <a:r>
              <a:rPr lang="en-US" dirty="0" smtClean="0"/>
              <a:t>American Journal of Preventive Medicine , Volume 14 , Issue 4 , 245 – 258.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279" y="312821"/>
            <a:ext cx="2055088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1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indent="0">
              <a:spcAft>
                <a:spcPts val="1800"/>
              </a:spcAft>
              <a:buNone/>
            </a:pPr>
            <a:r>
              <a:rPr lang="en-US" sz="2400" b="1" spc="-60" dirty="0" smtClean="0"/>
              <a:t>Substance abuse </a:t>
            </a:r>
            <a:r>
              <a:rPr lang="en-US" sz="2400" spc="-60" dirty="0" smtClean="0"/>
              <a:t>among household members</a:t>
            </a:r>
          </a:p>
          <a:p>
            <a:pPr marL="339725" indent="0">
              <a:spcAft>
                <a:spcPts val="1800"/>
              </a:spcAft>
              <a:buNone/>
            </a:pPr>
            <a:r>
              <a:rPr lang="en-US" sz="2400" b="1" spc="-60" dirty="0" smtClean="0"/>
              <a:t>Parental separation </a:t>
            </a:r>
            <a:r>
              <a:rPr lang="en-US" sz="2400" spc="-60" dirty="0" smtClean="0"/>
              <a:t>or divorce</a:t>
            </a:r>
          </a:p>
          <a:p>
            <a:pPr marL="339725" indent="0">
              <a:spcAft>
                <a:spcPts val="1800"/>
              </a:spcAft>
              <a:buNone/>
            </a:pPr>
            <a:r>
              <a:rPr lang="en-US" sz="2400" b="1" spc="-60" dirty="0" smtClean="0"/>
              <a:t>Mental illness </a:t>
            </a:r>
            <a:r>
              <a:rPr lang="en-US" sz="2400" spc="-60" dirty="0" smtClean="0"/>
              <a:t>among household members</a:t>
            </a:r>
          </a:p>
          <a:p>
            <a:pPr marL="339725" indent="0">
              <a:spcAft>
                <a:spcPts val="1800"/>
              </a:spcAft>
              <a:buNone/>
            </a:pPr>
            <a:r>
              <a:rPr lang="en-US" sz="2400" b="1" spc="-60" dirty="0" smtClean="0"/>
              <a:t>Physically abused </a:t>
            </a:r>
            <a:r>
              <a:rPr lang="en-US" sz="2400" spc="-60" dirty="0" smtClean="0"/>
              <a:t>by a mother </a:t>
            </a:r>
            <a:r>
              <a:rPr lang="en-US" sz="2400" spc="-60" dirty="0"/>
              <a:t>or step-mother </a:t>
            </a:r>
            <a:endParaRPr lang="en-US" sz="2400" spc="-60" dirty="0" smtClean="0"/>
          </a:p>
          <a:p>
            <a:pPr marL="339725" indent="0">
              <a:spcAft>
                <a:spcPts val="1800"/>
              </a:spcAft>
              <a:buNone/>
            </a:pPr>
            <a:r>
              <a:rPr lang="en-US" sz="2400" b="1" spc="-60" dirty="0" smtClean="0"/>
              <a:t>Criminal behavior </a:t>
            </a:r>
            <a:r>
              <a:rPr lang="en-US" sz="2400" spc="-60" dirty="0" smtClean="0"/>
              <a:t>among household members</a:t>
            </a:r>
          </a:p>
          <a:p>
            <a:pPr marL="339725" indent="0">
              <a:spcAft>
                <a:spcPts val="1800"/>
              </a:spcAft>
              <a:buNone/>
            </a:pPr>
            <a:r>
              <a:rPr lang="en-US" sz="2400" b="1" spc="-60" dirty="0" smtClean="0"/>
              <a:t>Abuse </a:t>
            </a:r>
            <a:r>
              <a:rPr lang="en-US" sz="2400" spc="-60" dirty="0" smtClean="0"/>
              <a:t>—</a:t>
            </a:r>
            <a:r>
              <a:rPr lang="en-US" sz="2400" b="1" spc="-60" dirty="0" smtClean="0"/>
              <a:t> </a:t>
            </a:r>
            <a:r>
              <a:rPr lang="en-US" sz="2400" spc="-60" dirty="0" smtClean="0"/>
              <a:t>psychological, physical, or sexual</a:t>
            </a:r>
          </a:p>
          <a:p>
            <a:pPr marL="339725" indent="0">
              <a:spcAft>
                <a:spcPts val="1800"/>
              </a:spcAft>
              <a:buNone/>
            </a:pPr>
            <a:r>
              <a:rPr lang="en-US" sz="2400" b="1" spc="-60" dirty="0" smtClean="0"/>
              <a:t>Neglect</a:t>
            </a:r>
            <a:r>
              <a:rPr lang="en-US" sz="2400" spc="-60" dirty="0"/>
              <a:t>, </a:t>
            </a:r>
            <a:r>
              <a:rPr lang="en-US" sz="2400" spc="-60" dirty="0" smtClean="0"/>
              <a:t>both emotional </a:t>
            </a:r>
            <a:r>
              <a:rPr lang="en-US" sz="2400" spc="-60" dirty="0"/>
              <a:t>or physical </a:t>
            </a:r>
            <a:endParaRPr lang="en-US" sz="2400" b="1" spc="-6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Adverse Childhood Experiences </a:t>
            </a:r>
            <a:br>
              <a:rPr lang="en-US" dirty="0" smtClean="0"/>
            </a:br>
            <a:r>
              <a:rPr lang="en-US" dirty="0" smtClean="0"/>
              <a:t>in the ACE Questionnaire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61" t="45488" r="65218" b="44196"/>
          <a:stretch/>
        </p:blipFill>
        <p:spPr>
          <a:xfrm>
            <a:off x="278624" y="1646022"/>
            <a:ext cx="444060" cy="3437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61" t="45488" r="65218" b="44196"/>
          <a:stretch/>
        </p:blipFill>
        <p:spPr>
          <a:xfrm>
            <a:off x="278624" y="5183647"/>
            <a:ext cx="444060" cy="3437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61" t="45488" r="65218" b="44196"/>
          <a:stretch/>
        </p:blipFill>
        <p:spPr>
          <a:xfrm>
            <a:off x="278624" y="2235626"/>
            <a:ext cx="444060" cy="3437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61" t="45488" r="65218" b="44196"/>
          <a:stretch/>
        </p:blipFill>
        <p:spPr>
          <a:xfrm>
            <a:off x="278624" y="2825230"/>
            <a:ext cx="444060" cy="3437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61" t="45488" r="65218" b="44196"/>
          <a:stretch/>
        </p:blipFill>
        <p:spPr>
          <a:xfrm>
            <a:off x="278624" y="3414834"/>
            <a:ext cx="444060" cy="3437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61" t="45488" r="65218" b="44196"/>
          <a:stretch/>
        </p:blipFill>
        <p:spPr>
          <a:xfrm>
            <a:off x="278624" y="4004438"/>
            <a:ext cx="444060" cy="3437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61" t="45488" r="65218" b="44196"/>
          <a:stretch/>
        </p:blipFill>
        <p:spPr>
          <a:xfrm>
            <a:off x="278624" y="4594042"/>
            <a:ext cx="444060" cy="3437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279" y="3758622"/>
            <a:ext cx="2055087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33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 smtClean="0"/>
              <a:t>In 2012 a racially </a:t>
            </a:r>
            <a:r>
              <a:rPr lang="en-US" sz="2400" dirty="0"/>
              <a:t>diverse sample of </a:t>
            </a:r>
            <a:r>
              <a:rPr lang="en-US" sz="2400" dirty="0" smtClean="0"/>
              <a:t>men and </a:t>
            </a:r>
            <a:br>
              <a:rPr lang="en-US" sz="2400" dirty="0" smtClean="0"/>
            </a:br>
            <a:r>
              <a:rPr lang="en-US" sz="2400" dirty="0" smtClean="0"/>
              <a:t>women in Philadelphia took a questionnaire </a:t>
            </a:r>
            <a:br>
              <a:rPr lang="en-US" sz="2400" dirty="0" smtClean="0"/>
            </a:br>
            <a:r>
              <a:rPr lang="en-US" sz="2400" dirty="0" smtClean="0"/>
              <a:t>that was based </a:t>
            </a:r>
            <a:r>
              <a:rPr lang="en-US" sz="2400" dirty="0"/>
              <a:t>on the </a:t>
            </a:r>
            <a:r>
              <a:rPr lang="en-US" sz="2400" dirty="0" smtClean="0"/>
              <a:t>original ACEs Survey. </a:t>
            </a:r>
            <a:br>
              <a:rPr lang="en-US" sz="2400" dirty="0" smtClean="0"/>
            </a:br>
            <a:r>
              <a:rPr lang="en-US" sz="2400" dirty="0" smtClean="0"/>
              <a:t>Respondents were </a:t>
            </a:r>
            <a:r>
              <a:rPr lang="en-US" sz="2400" dirty="0"/>
              <a:t>mostly </a:t>
            </a:r>
            <a:r>
              <a:rPr lang="en-US" sz="2400" dirty="0" smtClean="0"/>
              <a:t>between the ages of 35 </a:t>
            </a:r>
            <a:r>
              <a:rPr lang="en-US" sz="2400" dirty="0"/>
              <a:t>and 64, </a:t>
            </a:r>
            <a:r>
              <a:rPr lang="en-US" sz="2400" dirty="0" smtClean="0"/>
              <a:t>and </a:t>
            </a:r>
            <a:r>
              <a:rPr lang="en-US" sz="2400" dirty="0"/>
              <a:t>had </a:t>
            </a:r>
            <a:r>
              <a:rPr lang="en-US" sz="2400" dirty="0" smtClean="0"/>
              <a:t>completed </a:t>
            </a:r>
            <a:r>
              <a:rPr lang="en-US" sz="2400" dirty="0"/>
              <a:t>high </a:t>
            </a:r>
            <a:r>
              <a:rPr lang="en-US" sz="2400" dirty="0" smtClean="0"/>
              <a:t>school.</a:t>
            </a:r>
          </a:p>
          <a:p>
            <a:pPr>
              <a:spcAft>
                <a:spcPts val="1200"/>
              </a:spcAft>
            </a:pPr>
            <a:r>
              <a:rPr lang="en-US" sz="2400" b="1" dirty="0"/>
              <a:t>Results: </a:t>
            </a:r>
            <a:r>
              <a:rPr lang="en-US" sz="2400" dirty="0"/>
              <a:t>More than four out of five respondents</a:t>
            </a:r>
            <a:r>
              <a:rPr lang="en-US" sz="2400" dirty="0" smtClean="0"/>
              <a:t> </a:t>
            </a:r>
            <a:r>
              <a:rPr lang="en-US" sz="2400" dirty="0"/>
              <a:t>experienced at least one </a:t>
            </a:r>
            <a:r>
              <a:rPr lang="en-US" sz="2400" dirty="0" smtClean="0"/>
              <a:t>ACE: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4591" y="6340176"/>
            <a:ext cx="5787159" cy="365125"/>
          </a:xfrm>
        </p:spPr>
        <p:txBody>
          <a:bodyPr/>
          <a:lstStyle/>
          <a:p>
            <a:r>
              <a:rPr lang="en-US" b="1" dirty="0"/>
              <a:t>Source</a:t>
            </a:r>
            <a:r>
              <a:rPr lang="en-US" dirty="0"/>
              <a:t>: </a:t>
            </a:r>
            <a:r>
              <a:rPr lang="en-US" dirty="0" smtClean="0"/>
              <a:t>Findings from the Philadelphia </a:t>
            </a:r>
            <a:r>
              <a:rPr lang="en-US" dirty="0"/>
              <a:t>Urban ACE Survey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smtClean="0"/>
              <a:t>Robert </a:t>
            </a:r>
            <a:r>
              <a:rPr lang="en-US" dirty="0"/>
              <a:t>Wood Johnson </a:t>
            </a:r>
            <a:r>
              <a:rPr lang="en-US" dirty="0" smtClean="0"/>
              <a:t>Foundation. September 2013.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Prevalence of Trauma: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Philadelphia Urban ACE Study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 bwMode="gray">
          <a:xfrm>
            <a:off x="6552875" y="312821"/>
            <a:ext cx="2057400" cy="2057400"/>
          </a:xfrm>
          <a:prstGeom prst="ellipse">
            <a:avLst/>
          </a:prstGeom>
          <a:solidFill>
            <a:srgbClr val="F3F19C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-2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988" y="221627"/>
            <a:ext cx="2273172" cy="1927483"/>
          </a:xfrm>
          <a:prstGeom prst="rect">
            <a:avLst/>
          </a:prstGeom>
        </p:spPr>
      </p:pic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1872626" y="4020089"/>
            <a:ext cx="2288291" cy="2286000"/>
            <a:chOff x="-2910309" y="1913635"/>
            <a:chExt cx="1828800" cy="1826971"/>
          </a:xfrm>
        </p:grpSpPr>
        <p:graphicFrame>
          <p:nvGraphicFramePr>
            <p:cNvPr id="16" name="Chart 15"/>
            <p:cNvGraphicFramePr/>
            <p:nvPr>
              <p:extLst/>
            </p:nvPr>
          </p:nvGraphicFramePr>
          <p:xfrm>
            <a:off x="-2910309" y="1913635"/>
            <a:ext cx="1828800" cy="18269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-2543433" y="2483885"/>
              <a:ext cx="1095049" cy="7047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70000"/>
                </a:lnSpc>
                <a:buClr>
                  <a:schemeClr val="accent1"/>
                </a:buClr>
              </a:pPr>
              <a:r>
                <a:rPr lang="en-US" sz="3200" b="1" spc="-100" dirty="0" smtClean="0">
                  <a:solidFill>
                    <a:schemeClr val="accent1"/>
                  </a:solidFill>
                </a:rPr>
                <a:t>83%</a:t>
              </a:r>
              <a:r>
                <a:rPr lang="en-US" sz="2400" spc="-100" dirty="0" smtClean="0">
                  <a:solidFill>
                    <a:schemeClr val="tx2">
                      <a:lumMod val="75000"/>
                    </a:schemeClr>
                  </a:solidFill>
                </a:rPr>
                <a:t/>
              </a:r>
              <a:br>
                <a:rPr lang="en-US" sz="2400" spc="-100" dirty="0" smtClean="0">
                  <a:solidFill>
                    <a:schemeClr val="tx2">
                      <a:lumMod val="75000"/>
                    </a:schemeClr>
                  </a:solidFill>
                </a:rPr>
              </a:br>
              <a:r>
                <a:rPr lang="en-US" sz="2000" spc="-100" dirty="0" smtClean="0">
                  <a:solidFill>
                    <a:schemeClr val="tx2">
                      <a:lumMod val="75000"/>
                    </a:schemeClr>
                  </a:solidFill>
                </a:rPr>
                <a:t>experienced </a:t>
              </a:r>
            </a:p>
            <a:p>
              <a:pPr algn="ctr">
                <a:lnSpc>
                  <a:spcPct val="70000"/>
                </a:lnSpc>
                <a:buClr>
                  <a:schemeClr val="accent1"/>
                </a:buClr>
              </a:pPr>
              <a:r>
                <a:rPr lang="en-US" sz="2000" spc="-100" dirty="0" smtClean="0">
                  <a:solidFill>
                    <a:schemeClr val="tx2">
                      <a:lumMod val="75000"/>
                    </a:schemeClr>
                  </a:solidFill>
                </a:rPr>
                <a:t>1+ ACEs</a:t>
              </a:r>
            </a:p>
          </p:txBody>
        </p:sp>
      </p:grp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4724075" y="4020090"/>
            <a:ext cx="2286000" cy="2286000"/>
            <a:chOff x="-786362" y="4471772"/>
            <a:chExt cx="1828800" cy="1828800"/>
          </a:xfrm>
        </p:grpSpPr>
        <p:graphicFrame>
          <p:nvGraphicFramePr>
            <p:cNvPr id="19" name="Chart 18"/>
            <p:cNvGraphicFramePr/>
            <p:nvPr>
              <p:extLst/>
            </p:nvPr>
          </p:nvGraphicFramePr>
          <p:xfrm>
            <a:off x="-786362" y="4471772"/>
            <a:ext cx="1828800" cy="1828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0" name="TextBox 19"/>
            <p:cNvSpPr txBox="1"/>
            <p:nvPr/>
          </p:nvSpPr>
          <p:spPr>
            <a:xfrm>
              <a:off x="-420035" y="5042937"/>
              <a:ext cx="1096146" cy="705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70000"/>
                </a:lnSpc>
                <a:buClr>
                  <a:schemeClr val="accent1"/>
                </a:buClr>
              </a:pPr>
              <a:r>
                <a:rPr lang="en-US" sz="3200" b="1" spc="-100" dirty="0" smtClean="0">
                  <a:solidFill>
                    <a:schemeClr val="accent6"/>
                  </a:solidFill>
                </a:rPr>
                <a:t>37%</a:t>
              </a:r>
              <a:r>
                <a:rPr lang="en-US" sz="2400" spc="-100" dirty="0">
                  <a:solidFill>
                    <a:schemeClr val="tx2">
                      <a:lumMod val="75000"/>
                    </a:schemeClr>
                  </a:solidFill>
                </a:rPr>
                <a:t/>
              </a:r>
              <a:br>
                <a:rPr lang="en-US" sz="2400" spc="-100" dirty="0">
                  <a:solidFill>
                    <a:schemeClr val="tx2">
                      <a:lumMod val="75000"/>
                    </a:schemeClr>
                  </a:solidFill>
                </a:rPr>
              </a:br>
              <a:r>
                <a:rPr lang="en-US" sz="2000" spc="-100" dirty="0">
                  <a:solidFill>
                    <a:schemeClr val="tx2">
                      <a:lumMod val="75000"/>
                    </a:schemeClr>
                  </a:solidFill>
                </a:rPr>
                <a:t>experienced </a:t>
              </a:r>
            </a:p>
            <a:p>
              <a:pPr algn="ctr">
                <a:lnSpc>
                  <a:spcPct val="70000"/>
                </a:lnSpc>
                <a:buClr>
                  <a:schemeClr val="accent1"/>
                </a:buClr>
              </a:pPr>
              <a:r>
                <a:rPr lang="en-US" sz="2000" spc="-100" dirty="0">
                  <a:solidFill>
                    <a:schemeClr val="tx2">
                      <a:lumMod val="75000"/>
                    </a:schemeClr>
                  </a:solidFill>
                </a:rPr>
                <a:t>4+ ACEs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908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6655" y="5055949"/>
            <a:ext cx="7729194" cy="877714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endParaRPr lang="en-US" sz="2000" spc="-5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37" y="1636294"/>
            <a:ext cx="7867212" cy="4503249"/>
          </a:xfrm>
        </p:spPr>
        <p:txBody>
          <a:bodyPr/>
          <a:lstStyle/>
          <a:p>
            <a:r>
              <a:rPr lang="en-US" sz="2400" dirty="0" smtClean="0"/>
              <a:t>Compared to people with no ACEs, those with </a:t>
            </a:r>
            <a:br>
              <a:rPr lang="en-US" sz="2400" dirty="0" smtClean="0"/>
            </a:br>
            <a:r>
              <a:rPr lang="en-US" sz="2400" dirty="0" smtClean="0"/>
              <a:t>a score of 4 or greater have increased risks for:</a:t>
            </a:r>
          </a:p>
          <a:p>
            <a:pPr lvl="1">
              <a:spcBef>
                <a:spcPts val="200"/>
              </a:spcBef>
              <a:spcAft>
                <a:spcPts val="1000"/>
              </a:spcAft>
            </a:pPr>
            <a:r>
              <a:rPr lang="en-US" sz="2000" b="1" dirty="0" smtClean="0"/>
              <a:t>Chronic Obstructive Pulmonary Disease: </a:t>
            </a:r>
            <a:r>
              <a:rPr lang="en-US" sz="2000" dirty="0"/>
              <a:t>390% greater risk</a:t>
            </a:r>
            <a:endParaRPr lang="en-US" sz="2000" b="1" dirty="0"/>
          </a:p>
          <a:p>
            <a:pPr lvl="1">
              <a:spcBef>
                <a:spcPts val="200"/>
              </a:spcBef>
              <a:spcAft>
                <a:spcPts val="1000"/>
              </a:spcAft>
            </a:pPr>
            <a:r>
              <a:rPr lang="en-US" sz="2000" b="1" dirty="0" smtClean="0"/>
              <a:t>Sexually-Transmitted Infections: </a:t>
            </a:r>
            <a:r>
              <a:rPr lang="en-US" sz="2000" dirty="0"/>
              <a:t>240% </a:t>
            </a:r>
            <a:r>
              <a:rPr lang="en-US" sz="2000" dirty="0" smtClean="0"/>
              <a:t>greater risk</a:t>
            </a:r>
            <a:endParaRPr lang="en-US" sz="2000" b="1" dirty="0" smtClean="0"/>
          </a:p>
          <a:p>
            <a:pPr lvl="1">
              <a:spcBef>
                <a:spcPts val="200"/>
              </a:spcBef>
              <a:spcAft>
                <a:spcPts val="1000"/>
              </a:spcAft>
            </a:pPr>
            <a:r>
              <a:rPr lang="en-US" sz="2000" b="1" dirty="0" smtClean="0"/>
              <a:t>Smoking: </a:t>
            </a:r>
            <a:r>
              <a:rPr lang="en-US" sz="2000" dirty="0"/>
              <a:t>Twice as </a:t>
            </a:r>
            <a:r>
              <a:rPr lang="en-US" sz="2000" dirty="0" smtClean="0"/>
              <a:t>likely</a:t>
            </a:r>
            <a:endParaRPr lang="en-US" sz="2000" b="1" dirty="0" smtClean="0"/>
          </a:p>
          <a:p>
            <a:pPr lvl="1">
              <a:spcBef>
                <a:spcPts val="200"/>
              </a:spcBef>
              <a:spcAft>
                <a:spcPts val="1000"/>
              </a:spcAft>
            </a:pPr>
            <a:r>
              <a:rPr lang="en-US" sz="2000" b="1" dirty="0" smtClean="0"/>
              <a:t>Suicide Attempts: </a:t>
            </a:r>
            <a:r>
              <a:rPr lang="en-US" sz="2000" dirty="0" smtClean="0"/>
              <a:t>12 times more likely </a:t>
            </a:r>
          </a:p>
          <a:p>
            <a:pPr lvl="1">
              <a:spcBef>
                <a:spcPts val="200"/>
              </a:spcBef>
              <a:spcAft>
                <a:spcPts val="1000"/>
              </a:spcAft>
            </a:pPr>
            <a:r>
              <a:rPr lang="en-US" sz="2000" b="1" dirty="0" smtClean="0"/>
              <a:t>Alcoholism</a:t>
            </a:r>
            <a:r>
              <a:rPr lang="en-US" sz="2000" dirty="0" smtClean="0"/>
              <a:t>: 7 times more likely</a:t>
            </a:r>
          </a:p>
          <a:p>
            <a:pPr lvl="1">
              <a:spcBef>
                <a:spcPts val="200"/>
              </a:spcBef>
              <a:spcAft>
                <a:spcPts val="1000"/>
              </a:spcAft>
            </a:pPr>
            <a:r>
              <a:rPr lang="en-US" sz="2000" b="1" dirty="0" smtClean="0"/>
              <a:t>Injecting Street Drugs: </a:t>
            </a:r>
            <a:r>
              <a:rPr lang="en-US" sz="2000" dirty="0" smtClean="0"/>
              <a:t>10 times more likely</a:t>
            </a:r>
          </a:p>
          <a:p>
            <a:pPr lvl="1">
              <a:spcBef>
                <a:spcPts val="200"/>
              </a:spcBef>
              <a:spcAft>
                <a:spcPts val="1000"/>
              </a:spcAft>
            </a:pPr>
            <a:endParaRPr lang="en-US" sz="1000" dirty="0" smtClean="0"/>
          </a:p>
          <a:p>
            <a:pPr marL="233363" indent="0">
              <a:buNone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estimated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lifetime costs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associated with one year of child maltreatment: $124 billion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54591" y="6382343"/>
            <a:ext cx="7651372" cy="365125"/>
          </a:xfrm>
        </p:spPr>
        <p:txBody>
          <a:bodyPr/>
          <a:lstStyle/>
          <a:p>
            <a:r>
              <a:rPr lang="en-US" b="1" dirty="0" smtClean="0"/>
              <a:t>Source</a:t>
            </a:r>
            <a:r>
              <a:rPr lang="en-US" dirty="0" smtClean="0"/>
              <a:t>: The Adverse Childhood Experiences Study — the largest, </a:t>
            </a:r>
            <a:br>
              <a:rPr lang="en-US" dirty="0" smtClean="0"/>
            </a:br>
            <a:r>
              <a:rPr lang="en-US" dirty="0" smtClean="0"/>
              <a:t>most important public health study you never heard of — began in </a:t>
            </a:r>
            <a:br>
              <a:rPr lang="en-US" dirty="0" smtClean="0"/>
            </a:br>
            <a:r>
              <a:rPr lang="en-US" dirty="0" smtClean="0"/>
              <a:t>an obesity clinic. ACEs Too High. Centers for Disease Control and Prevention. 2012.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Trauma: </a:t>
            </a:r>
            <a:br>
              <a:rPr lang="en-US" dirty="0" smtClean="0"/>
            </a:br>
            <a:r>
              <a:rPr lang="en-US" dirty="0" smtClean="0"/>
              <a:t>4 or More ACEs = Tipping Point</a:t>
            </a:r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gray">
          <a:xfrm>
            <a:off x="7728027" y="5019263"/>
            <a:ext cx="914400" cy="914400"/>
            <a:chOff x="8229600" y="3196448"/>
            <a:chExt cx="914400" cy="914400"/>
          </a:xfrm>
        </p:grpSpPr>
        <p:sp>
          <p:nvSpPr>
            <p:cNvPr id="10" name="Oval 9"/>
            <p:cNvSpPr/>
            <p:nvPr/>
          </p:nvSpPr>
          <p:spPr bwMode="gray">
            <a:xfrm>
              <a:off x="8229600" y="3196448"/>
              <a:ext cx="914400" cy="914400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bg1"/>
              </a:solidFill>
              <a:headEnd/>
              <a:tailEnd/>
            </a:ln>
            <a:effectLst>
              <a:outerShdw blurRad="38100" dist="25400" dir="5400000" algn="ctr" rotWithShape="0">
                <a:srgbClr val="000000">
                  <a:alpha val="20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5000"/>
                </a:lnSpc>
              </a:pPr>
              <a:endParaRPr lang="en-US" sz="2400" b="1" kern="0" spc="-12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1" name="Picture 10" descr="http://www.globalmarinenet.com/wp-content/uploads/2015/06/retail-icons-01-resized-600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00" t="12534" r="28134" b="14733"/>
            <a:stretch/>
          </p:blipFill>
          <p:spPr bwMode="gray">
            <a:xfrm>
              <a:off x="8493778" y="3333608"/>
              <a:ext cx="386043" cy="640080"/>
            </a:xfrm>
            <a:prstGeom prst="rect">
              <a:avLst/>
            </a:prstGeom>
            <a:noFill/>
            <a:effectLst>
              <a:outerShdw blurRad="38100" dist="19050" dir="5400000" algn="t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6384303" y="155939"/>
            <a:ext cx="2687448" cy="2335070"/>
            <a:chOff x="6384303" y="155939"/>
            <a:chExt cx="2687448" cy="2335070"/>
          </a:xfrm>
        </p:grpSpPr>
        <p:sp>
          <p:nvSpPr>
            <p:cNvPr id="6" name="Oval 5"/>
            <p:cNvSpPr/>
            <p:nvPr/>
          </p:nvSpPr>
          <p:spPr bwMode="gray">
            <a:xfrm>
              <a:off x="6747967" y="312821"/>
              <a:ext cx="2057400" cy="2057400"/>
            </a:xfrm>
            <a:prstGeom prst="ellipse">
              <a:avLst/>
            </a:prstGeom>
            <a:solidFill>
              <a:srgbClr val="F3F19C"/>
            </a:solidFill>
            <a:ln w="1905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-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4303" y="478140"/>
              <a:ext cx="2687448" cy="155447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06" t="14404" r="22194" b="17619"/>
            <a:stretch/>
          </p:blipFill>
          <p:spPr>
            <a:xfrm>
              <a:off x="6667957" y="155939"/>
              <a:ext cx="2286000" cy="23350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956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966918" y="1854200"/>
            <a:ext cx="3838449" cy="41696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</a:pPr>
            <a:endParaRPr lang="en-US" sz="2000" spc="-50" dirty="0" smtClean="0">
              <a:solidFill>
                <a:srgbClr val="524942"/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ACEs can have lasting </a:t>
            </a:r>
            <a:br>
              <a:rPr lang="en-US" dirty="0" smtClean="0"/>
            </a:br>
            <a:r>
              <a:rPr lang="en-US" dirty="0" smtClean="0"/>
              <a:t>effects on…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7230" y="6403319"/>
            <a:ext cx="6124645" cy="365125"/>
          </a:xfrm>
        </p:spPr>
        <p:txBody>
          <a:bodyPr/>
          <a:lstStyle/>
          <a:p>
            <a:r>
              <a:rPr lang="en-US" b="1" dirty="0" smtClean="0"/>
              <a:t>Source</a:t>
            </a:r>
            <a:r>
              <a:rPr lang="en-US" dirty="0" smtClean="0"/>
              <a:t>: </a:t>
            </a:r>
            <a:r>
              <a:rPr lang="en-US" dirty="0"/>
              <a:t>Centers for Disease Control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Prevention, </a:t>
            </a:r>
            <a:r>
              <a:rPr lang="en-US" dirty="0" smtClean="0"/>
              <a:t>“About the </a:t>
            </a:r>
            <a:r>
              <a:rPr lang="en-US" dirty="0"/>
              <a:t>ACEs </a:t>
            </a:r>
            <a:r>
              <a:rPr lang="en-US" dirty="0" smtClean="0"/>
              <a:t>Study”. Available </a:t>
            </a:r>
            <a:r>
              <a:rPr lang="en-US" dirty="0"/>
              <a:t>at: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www.cdc.gov/violenceprevention/acestudy/about.html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Impact of Trauma: </a:t>
            </a:r>
            <a:br>
              <a:rPr lang="en-US" smtClean="0"/>
            </a:br>
            <a:r>
              <a:rPr lang="en-US" smtClean="0"/>
              <a:t>Health, Behavior, and Life Potential 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26770" y="2503011"/>
            <a:ext cx="914400" cy="3381609"/>
            <a:chOff x="226770" y="2503011"/>
            <a:chExt cx="914400" cy="3381609"/>
          </a:xfrm>
        </p:grpSpPr>
        <p:sp>
          <p:nvSpPr>
            <p:cNvPr id="9" name="Oval 8"/>
            <p:cNvSpPr/>
            <p:nvPr/>
          </p:nvSpPr>
          <p:spPr>
            <a:xfrm>
              <a:off x="226770" y="2503011"/>
              <a:ext cx="914400" cy="914400"/>
            </a:xfrm>
            <a:prstGeom prst="ellipse">
              <a:avLst/>
            </a:prstGeom>
            <a:solidFill>
              <a:schemeClr val="accent6"/>
            </a:solidFill>
            <a:ln w="19050">
              <a:noFill/>
            </a:ln>
            <a:effectLst>
              <a:outerShdw blurRad="38100" dist="25400" dir="54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</a:pPr>
              <a:endParaRPr lang="en-US" sz="2000" spc="-50" dirty="0" smtClean="0"/>
            </a:p>
          </p:txBody>
        </p:sp>
        <p:pic>
          <p:nvPicPr>
            <p:cNvPr id="6146" name="Picture 2" descr="Image result for heart health icon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070" y="2630916"/>
              <a:ext cx="685800" cy="685800"/>
            </a:xfrm>
            <a:prstGeom prst="rect">
              <a:avLst/>
            </a:prstGeom>
            <a:noFill/>
            <a:effectLst>
              <a:outerShdw blurRad="38100" dist="25400" dir="5400000" algn="t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Oval 15"/>
            <p:cNvSpPr/>
            <p:nvPr/>
          </p:nvSpPr>
          <p:spPr>
            <a:xfrm>
              <a:off x="226770" y="3878960"/>
              <a:ext cx="914400" cy="914400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  <a:effectLst>
              <a:outerShdw blurRad="38100" dist="25400" dir="54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</a:pPr>
              <a:endParaRPr lang="en-US" sz="2000" spc="-50" dirty="0" smtClean="0"/>
            </a:p>
          </p:txBody>
        </p:sp>
        <p:sp>
          <p:nvSpPr>
            <p:cNvPr id="17" name="Oval 16"/>
            <p:cNvSpPr/>
            <p:nvPr/>
          </p:nvSpPr>
          <p:spPr>
            <a:xfrm>
              <a:off x="226770" y="4970220"/>
              <a:ext cx="914400" cy="914400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  <a:effectLst>
              <a:outerShdw blurRad="38100" dist="25400" dir="54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</a:pPr>
              <a:endParaRPr lang="en-US" sz="2000" spc="-50" dirty="0" smtClean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09626" y="4061816"/>
              <a:ext cx="548688" cy="548688"/>
            </a:xfrm>
            <a:prstGeom prst="rect">
              <a:avLst/>
            </a:prstGeom>
            <a:effectLst>
              <a:outerShdw blurRad="38100" dist="25400" dir="5400000" algn="t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36" y="5221026"/>
              <a:ext cx="731583" cy="530398"/>
            </a:xfrm>
            <a:prstGeom prst="rect">
              <a:avLst/>
            </a:prstGeom>
            <a:effectLst>
              <a:outerShdw blurRad="38100" dist="25400" dir="5400000" algn="t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8" name="TextBox 7"/>
          <p:cNvSpPr txBox="1"/>
          <p:nvPr/>
        </p:nvSpPr>
        <p:spPr>
          <a:xfrm>
            <a:off x="1196638" y="2478288"/>
            <a:ext cx="3704552" cy="354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1800"/>
              </a:spcAft>
              <a:buClr>
                <a:schemeClr val="accent1"/>
              </a:buClr>
            </a:pPr>
            <a:r>
              <a:rPr lang="en-US" sz="2400" b="1" spc="-50" dirty="0" smtClean="0">
                <a:solidFill>
                  <a:schemeClr val="tx2">
                    <a:lumMod val="75000"/>
                  </a:schemeClr>
                </a:solidFill>
              </a:rPr>
              <a:t>Health</a:t>
            </a:r>
            <a:r>
              <a:rPr lang="en-US" sz="2400" spc="-50" dirty="0" smtClean="0">
                <a:solidFill>
                  <a:schemeClr val="tx2">
                    <a:lumMod val="75000"/>
                  </a:schemeClr>
                </a:solidFill>
              </a:rPr>
              <a:t> - obesity, diabetes,</a:t>
            </a:r>
            <a:br>
              <a:rPr lang="en-US" sz="2400" spc="-5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400" spc="-50" dirty="0" smtClean="0">
                <a:solidFill>
                  <a:schemeClr val="tx2">
                    <a:lumMod val="75000"/>
                  </a:schemeClr>
                </a:solidFill>
              </a:rPr>
              <a:t>depression, suicide attempts,</a:t>
            </a:r>
            <a:br>
              <a:rPr lang="en-US" sz="2400" spc="-5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400" spc="-50" dirty="0" err="1" smtClean="0">
                <a:solidFill>
                  <a:schemeClr val="tx2">
                    <a:lumMod val="75000"/>
                  </a:schemeClr>
                </a:solidFill>
              </a:rPr>
              <a:t>STIs</a:t>
            </a:r>
            <a:r>
              <a:rPr lang="en-US" sz="2400" spc="-50" dirty="0" smtClean="0">
                <a:solidFill>
                  <a:schemeClr val="tx2">
                    <a:lumMod val="75000"/>
                  </a:schemeClr>
                </a:solidFill>
              </a:rPr>
              <a:t>, heart disease, cancer,</a:t>
            </a:r>
            <a:br>
              <a:rPr lang="en-US" sz="2400" spc="-5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400" spc="-50" dirty="0" smtClean="0">
                <a:solidFill>
                  <a:schemeClr val="tx2">
                    <a:lumMod val="75000"/>
                  </a:schemeClr>
                </a:solidFill>
              </a:rPr>
              <a:t>stroke, COPD, broken bones</a:t>
            </a:r>
          </a:p>
          <a:p>
            <a:pPr>
              <a:lnSpc>
                <a:spcPct val="90000"/>
              </a:lnSpc>
              <a:spcAft>
                <a:spcPts val="1800"/>
              </a:spcAft>
              <a:buClr>
                <a:schemeClr val="accent1"/>
              </a:buClr>
            </a:pPr>
            <a:r>
              <a:rPr lang="en-US" sz="2400" b="1" spc="-50" dirty="0" smtClean="0">
                <a:solidFill>
                  <a:schemeClr val="tx2">
                    <a:lumMod val="75000"/>
                  </a:schemeClr>
                </a:solidFill>
              </a:rPr>
              <a:t>Behaviors</a:t>
            </a:r>
            <a:r>
              <a:rPr lang="en-US" sz="2400" spc="-50" dirty="0" smtClean="0">
                <a:solidFill>
                  <a:schemeClr val="tx2">
                    <a:lumMod val="75000"/>
                  </a:schemeClr>
                </a:solidFill>
              </a:rPr>
              <a:t> - smoking, alcoholism, drug use</a:t>
            </a:r>
          </a:p>
          <a:p>
            <a:pPr>
              <a:lnSpc>
                <a:spcPct val="90000"/>
              </a:lnSpc>
              <a:spcAft>
                <a:spcPts val="1800"/>
              </a:spcAft>
              <a:buClr>
                <a:schemeClr val="accent1"/>
              </a:buClr>
            </a:pPr>
            <a:r>
              <a:rPr lang="en-US" sz="2400" b="1" spc="-50" dirty="0" smtClean="0">
                <a:solidFill>
                  <a:schemeClr val="tx2">
                    <a:lumMod val="75000"/>
                  </a:schemeClr>
                </a:solidFill>
              </a:rPr>
              <a:t>Life potential </a:t>
            </a:r>
            <a:r>
              <a:rPr lang="en-US" sz="2400" spc="-50" dirty="0" smtClean="0">
                <a:solidFill>
                  <a:schemeClr val="tx2">
                    <a:lumMod val="75000"/>
                  </a:schemeClr>
                </a:solidFill>
              </a:rPr>
              <a:t>- graduation rates, academic achievement, lost time from work</a:t>
            </a: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896575476"/>
              </p:ext>
            </p:extLst>
          </p:nvPr>
        </p:nvGraphicFramePr>
        <p:xfrm>
          <a:off x="5025784" y="1906215"/>
          <a:ext cx="3779583" cy="3741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501065" y="5584133"/>
            <a:ext cx="3145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90000"/>
              </a:lnSpc>
              <a:buClr>
                <a:schemeClr val="accent1"/>
              </a:buClr>
            </a:pPr>
            <a:r>
              <a:rPr lang="en-US" sz="1000" spc="-20" dirty="0" smtClean="0">
                <a:solidFill>
                  <a:schemeClr val="tx2">
                    <a:lumMod val="75000"/>
                  </a:schemeClr>
                </a:solidFill>
              </a:rPr>
              <a:t>*This pattern holds for the 40+ outcomes, but the exact risk</a:t>
            </a:r>
            <a:br>
              <a:rPr lang="en-US" sz="1000" spc="-2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1000" spc="-20" dirty="0" smtClean="0">
                <a:solidFill>
                  <a:schemeClr val="tx2">
                    <a:lumMod val="75000"/>
                  </a:schemeClr>
                </a:solidFill>
              </a:rPr>
              <a:t> values vary depending on the outcomes.</a:t>
            </a:r>
          </a:p>
        </p:txBody>
      </p:sp>
    </p:spTree>
    <p:extLst>
      <p:ext uri="{BB962C8B-B14F-4D97-AF65-F5344CB8AC3E}">
        <p14:creationId xmlns:p14="http://schemas.microsoft.com/office/powerpoint/2010/main" val="285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CS Template (9/2016)">
  <a:themeElements>
    <a:clrScheme name="TIC Resource Center">
      <a:dk1>
        <a:sysClr val="windowText" lastClr="000000"/>
      </a:dk1>
      <a:lt1>
        <a:sysClr val="window" lastClr="FFFFFF"/>
      </a:lt1>
      <a:dk2>
        <a:srgbClr val="494646"/>
      </a:dk2>
      <a:lt2>
        <a:srgbClr val="F2F2F2"/>
      </a:lt2>
      <a:accent1>
        <a:srgbClr val="10598A"/>
      </a:accent1>
      <a:accent2>
        <a:srgbClr val="37312D"/>
      </a:accent2>
      <a:accent3>
        <a:srgbClr val="C1D72F"/>
      </a:accent3>
      <a:accent4>
        <a:srgbClr val="42C8F3"/>
      </a:accent4>
      <a:accent5>
        <a:srgbClr val="F3F19C"/>
      </a:accent5>
      <a:accent6>
        <a:srgbClr val="AD3488"/>
      </a:accent6>
      <a:hlink>
        <a:srgbClr val="0182A9"/>
      </a:hlink>
      <a:folHlink>
        <a:srgbClr val="0182A9"/>
      </a:folHlink>
    </a:clrScheme>
    <a:fontScheme name="CHCS Fonts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19050">
          <a:solidFill>
            <a:schemeClr val="bg1"/>
          </a:solidFill>
        </a:ln>
        <a:effectLst>
          <a:outerShdw blurRad="38100" dist="25400" dir="5400000" algn="tl" rotWithShape="0">
            <a:prstClr val="black">
              <a:alpha val="20000"/>
            </a:prst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Bef>
            <a:spcPts val="200"/>
          </a:spcBef>
          <a:spcAft>
            <a:spcPts val="400"/>
          </a:spcAft>
          <a:defRPr sz="2000" spc="-50"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marL="173038" indent="-173038">
          <a:lnSpc>
            <a:spcPct val="90000"/>
          </a:lnSpc>
          <a:buClr>
            <a:schemeClr val="accent1"/>
          </a:buClr>
          <a:buFont typeface="Wingdings" panose="05000000000000000000" pitchFamily="2" charset="2"/>
          <a:buChar char="§"/>
          <a:defRPr spc="-20" dirty="0" smtClean="0">
            <a:solidFill>
              <a:schemeClr val="tx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TC PowerPoint Template.potx" id="{B56A0471-3CE9-4A73-9B88-070E5D1A9694}" vid="{6EBA19E2-84AB-4D55-AF89-F49F8AB04E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957D1D14650645A69F5BDD9EA4E2B7" ma:contentTypeVersion="0" ma:contentTypeDescription="Create a new document." ma:contentTypeScope="" ma:versionID="5fdab5e45b11bf4a64322575de44840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7b4a4f76bea50102067bc7ec8c6d4d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781A96-A9CB-4EA7-89EB-8D459CE72A49}">
  <ds:schemaRefs>
    <ds:schemaRef ds:uri="http://schemas.microsoft.com/office/infopath/2007/PartnerControls"/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9D65076-2C0F-4DEF-8653-5FE313BBDE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2FB74AA-6915-4E44-8D75-185893C4E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ATC PowerPoint Template</Template>
  <TotalTime>947</TotalTime>
  <Words>284</Words>
  <Application>Microsoft Office PowerPoint</Application>
  <PresentationFormat>On-screen Show (4:3)</PresentationFormat>
  <Paragraphs>90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Trebuchet MS</vt:lpstr>
      <vt:lpstr>Wingdings</vt:lpstr>
      <vt:lpstr>Wingdings 2</vt:lpstr>
      <vt:lpstr>CHCS Template (9/2016)</vt:lpstr>
      <vt:lpstr>Understanding  the Effects of  Trauma on Health</vt:lpstr>
      <vt:lpstr>Defining Trauma</vt:lpstr>
      <vt:lpstr>Defining Trauma</vt:lpstr>
      <vt:lpstr>Examples of Trauma</vt:lpstr>
      <vt:lpstr>Prevalence of Trauma: Adverse  Childhood Experiences Study</vt:lpstr>
      <vt:lpstr>Types of Adverse Childhood Experiences  in the ACE Questionnaire </vt:lpstr>
      <vt:lpstr>Prevalence of Trauma:  Philadelphia Urban ACE Study</vt:lpstr>
      <vt:lpstr>Impact of Trauma:  4 or More ACEs = Tipping Point</vt:lpstr>
      <vt:lpstr>Impact of Trauma:  Health, Behavior, and Life Potential </vt:lpstr>
      <vt:lpstr>Impact of Trauma:  ACEs and Neurobiology</vt:lpstr>
      <vt:lpstr>Learn More</vt:lpstr>
    </vt:vector>
  </TitlesOfParts>
  <Company>Windows 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Trauma-Informed Care?</dc:title>
  <dc:creator>Michael Canonico</dc:creator>
  <cp:lastModifiedBy>Michael Canonico</cp:lastModifiedBy>
  <cp:revision>54</cp:revision>
  <cp:lastPrinted>2017-03-30T12:13:25Z</cp:lastPrinted>
  <dcterms:created xsi:type="dcterms:W3CDTF">2017-03-10T17:41:49Z</dcterms:created>
  <dcterms:modified xsi:type="dcterms:W3CDTF">2018-11-08T22:15:09Z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0x01010046957D1D14650645A69F5BDD9EA4E2B7</vt:lpwstr>
  </property>
</Properties>
</file>